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0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C7DF-6446-2DF1-6FC4-6DE9D5BE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5462-5AA2-7DF8-81F4-3B1410940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7B00-2345-2839-E3E7-D80A3FE2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7D28-FE4C-2F2A-0CBD-75364574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A947-08C4-EA10-3B82-3327E436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B54F-336A-425B-6264-7C7D8099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3FC98-33DF-C1C4-E296-4EE444A7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3942-4130-035E-3D9F-2A6D644F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9C84-BA45-C11F-DFD7-67DCA5F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46A5-ED0B-08BD-75DA-A27571EC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AC25E-7E22-A052-BD51-C15B8862F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D3A9D-71E8-19A0-EED1-A6AFB8ED4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3F45-AC93-BE3A-491C-D6C7C4C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99A0-FA62-9475-6D46-F1EA1DD7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C73F-5DB9-8E77-FE5B-57F93425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8E41-0E9C-B734-C914-82363739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1012-8EF7-1590-2E34-35EB17CD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F77F-1B90-4ACD-1023-66438B60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6A6BA-D23F-800D-C5D6-CBEE527F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CA6C-BDC2-CCA2-71D8-5B4D3EA2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560C-47A8-1B03-5EA7-02BC1478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7A19E-21D8-9912-DE30-68D33600B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50D4F-AB6A-A0B3-EFE9-999823F2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565F-9284-4901-E406-663AD549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2B12-2446-202E-D034-01CBFCDC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C082-FF04-0461-7D7D-F3347A8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AFE2-9C3E-9719-C033-CD6DD8A36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72C8D-5532-73D3-A9B1-653D72767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26A2F-4AD9-A429-4703-54489A8F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C3EF1-B551-BA4D-F1D6-DA44BAC4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6D233-CB42-3E91-7ABA-251E18DF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C350-51BD-1BB3-1005-895371B5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51226-E318-4FA0-0C0B-C33C30977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B106A-6939-BF59-9934-6CAA218BE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12682-4A04-A2B8-AE80-F20901D78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ED559-836E-C65F-23FE-471AA82B3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04EB3-B94D-BFCA-8024-985FAE23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10237-FED4-E890-D8A9-6A69280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BA06E-010C-1776-3A44-5FA752AE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FD75-F24A-9661-A9F1-EE48082B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80604-E8A1-0641-5903-767EDF33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35995-C156-1158-674A-E2866451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4E626-3EB8-A7A8-6999-30B814F9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B2AA8-40BE-59D5-62A8-9DA442A9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E17E2-048E-395E-F657-058C34D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BD95-806E-3CE1-3EA5-80BC7091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ED84-90B8-BE2C-1225-88B8ABA6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605D-6BCD-DBB8-453F-DB7A0953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8C87F-20D6-706C-3DA1-17EF78AA6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116A6-B6F1-EFFD-8518-56CE11CF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F5C4B-05EF-27DD-6857-9A7484CD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81749-6273-1BDF-4BB5-BB7D8905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B9AC-8B37-55AD-3DAE-5D4E5EB6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DA756-47A3-7AFC-40EA-34B3BCF3D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7A271-ADB3-246E-7B35-CC274107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5CBDC-F26C-D432-E010-3FAC5FE4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71427-3F14-AFED-BD0A-EA00012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AC179-E476-5223-DA48-B14A1A7E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8A660-92B5-9209-5CA0-AD4812CA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D438-0ED5-87B7-1994-7A768A4DF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EED7-1CCF-4347-E95A-5E2060521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23D68-8A03-445C-BF5A-9DD92942FB4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E8E6-EE8A-F30B-47AF-B44AF0E26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6978-5F89-5287-C3F8-A35B18A27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069872-DD7B-469C-85D3-3ACD9C40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7E62-C478-D74D-FCB9-F280E09B5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40E058B-4459-C3A3-8336-CC72D307C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8C76BE2-1391-A57A-3895-478713A96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AE97C7D1-F3E7-1518-CEB8-3B332E40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8ED39-13A0-18E1-7178-3022E969D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42232A-B831-06F0-6944-08E219AEB76A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C98B5-9D1C-0C40-CC18-7FCC8F1EC316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32876-DB99-1A8D-6737-F347E5FA1BAB}"/>
              </a:ext>
            </a:extLst>
          </p:cNvPr>
          <p:cNvSpPr txBox="1"/>
          <p:nvPr/>
        </p:nvSpPr>
        <p:spPr>
          <a:xfrm>
            <a:off x="3443591" y="2250037"/>
            <a:ext cx="59825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Class 6A</a:t>
            </a:r>
          </a:p>
          <a:p>
            <a:pPr algn="ctr"/>
            <a:r>
              <a:rPr lang="en-US" sz="5000" dirty="0"/>
              <a:t>Review of Classes </a:t>
            </a:r>
          </a:p>
          <a:p>
            <a:pPr algn="ctr"/>
            <a:r>
              <a:rPr lang="en-US" sz="5000" dirty="0"/>
              <a:t>For Exam</a:t>
            </a:r>
          </a:p>
        </p:txBody>
      </p:sp>
    </p:spTree>
    <p:extLst>
      <p:ext uri="{BB962C8B-B14F-4D97-AF65-F5344CB8AC3E}">
        <p14:creationId xmlns:p14="http://schemas.microsoft.com/office/powerpoint/2010/main" val="372945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DCB-0511-841E-3DA1-B06267CE9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12AB3C7-811E-E8D8-F682-35716E2A8D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78520BA-40F0-FAA3-121B-1BB365D1F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A14FE52A-29CD-08DD-9781-D1510FAD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BF971-27D7-B883-6E8B-5C352653B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1F880-8B47-F55C-7870-18A36B306510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A9772-B3A2-F44C-65CC-8ED0E8288034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60FE-7B04-4C62-3F58-5B790D510E32}"/>
              </a:ext>
            </a:extLst>
          </p:cNvPr>
          <p:cNvSpPr txBox="1"/>
          <p:nvPr/>
        </p:nvSpPr>
        <p:spPr>
          <a:xfrm>
            <a:off x="2085098" y="1272986"/>
            <a:ext cx="11079804" cy="6683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4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5A:</a:t>
            </a:r>
            <a:r>
              <a:rPr lang="en-US" sz="3000" b="1" spc="-3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Does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God exist if evil exists?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Explain the intellectual problem of evil versus </a:t>
            </a: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 emotional problem.</a:t>
            </a:r>
          </a:p>
          <a:p>
            <a:pPr marL="1219200" marR="0">
              <a:spcBef>
                <a:spcPts val="1275"/>
              </a:spcBef>
              <a:buNone/>
            </a:pPr>
            <a:endParaRPr lang="en-US" sz="3000" dirty="0">
              <a:solidFill>
                <a:srgbClr val="231F20"/>
              </a:solidFill>
              <a:effectLst/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If a skeptic rejects God because of evil, what problem</a:t>
            </a:r>
          </a:p>
          <a:p>
            <a:pPr marL="1219200" marR="0"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do they still have that they cannot answer?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How does the existence of evil actually prove</a:t>
            </a:r>
          </a:p>
          <a:p>
            <a:pPr marL="1219200" marR="0">
              <a:spcBef>
                <a:spcPts val="1035"/>
              </a:spcBef>
              <a:buNone/>
            </a:pPr>
            <a:r>
              <a:rPr lang="en-US" sz="300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the existence of God?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275"/>
              </a:spcBef>
              <a:buNone/>
            </a:pPr>
            <a:endParaRPr lang="en-US" sz="1300" dirty="0">
              <a:solidFill>
                <a:srgbClr val="231F20"/>
              </a:solidFill>
              <a:effectLst/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275"/>
              </a:spcBef>
              <a:buNone/>
            </a:pPr>
            <a:endParaRPr lang="en-US" sz="1300" dirty="0">
              <a:solidFill>
                <a:srgbClr val="231F20"/>
              </a:solidFill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13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>
              <a:buNone/>
            </a:pPr>
            <a:br>
              <a:rPr lang="en-US" sz="13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71DCF-1615-3B77-3019-648A3782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9CB9842-110E-6DC1-135F-FBB5A790A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12AB3C7-811E-E8D8-F682-35716E2A8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94F7F526-5455-06C7-08DB-E55C7AC0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2A52E-24B4-6BEF-6A4B-E5F805CA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D646AC-22B8-86BF-390F-10107D8ED404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7FB0C-A7D5-559D-AEA2-D38D819867BC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3A8BB-696A-C58D-F7ED-DBB6EA8C5DE7}"/>
              </a:ext>
            </a:extLst>
          </p:cNvPr>
          <p:cNvSpPr txBox="1"/>
          <p:nvPr/>
        </p:nvSpPr>
        <p:spPr>
          <a:xfrm>
            <a:off x="1889452" y="1415167"/>
            <a:ext cx="9997750" cy="463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4030" marR="86995" indent="420370"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5B:</a:t>
            </a:r>
            <a:r>
              <a:rPr lang="en-US" sz="3000" b="1" spc="-2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Is God good if evil exists? 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How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would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answer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charge,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'Why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did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God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1219200" marR="0">
              <a:spcBef>
                <a:spcPts val="1275"/>
              </a:spcBef>
              <a:buNone/>
            </a:pPr>
            <a:r>
              <a:rPr lang="en-US" sz="3000" spc="-4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create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world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full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evil?”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spcBef>
                <a:spcPts val="50"/>
              </a:spcBef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358900" marR="436880" indent="-139700">
              <a:lnSpc>
                <a:spcPct val="105000"/>
              </a:lnSpc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Using your tactics, how would you answer the question, 'Why 	does God allow evil?”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9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Answer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question,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'Why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doesn’t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God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stop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evil?”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4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19D97-3DE0-CD2B-6B44-8CBC66F44BE1}"/>
              </a:ext>
            </a:extLst>
          </p:cNvPr>
          <p:cNvSpPr txBox="1"/>
          <p:nvPr/>
        </p:nvSpPr>
        <p:spPr>
          <a:xfrm>
            <a:off x="2042808" y="1331945"/>
            <a:ext cx="9355576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80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CLASS</a:t>
            </a:r>
            <a:r>
              <a:rPr lang="en-US" sz="3000" spc="-2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1A: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APOLOGETICS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CAN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CHANGE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YOUR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LIFE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5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does</a:t>
            </a:r>
            <a:r>
              <a:rPr lang="en-US" sz="3000" spc="-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word</a:t>
            </a:r>
            <a:r>
              <a:rPr lang="en-US" sz="3000" spc="-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apologetics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mean</a:t>
            </a:r>
            <a:r>
              <a:rPr lang="en-US" sz="3000" spc="-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biblically?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2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Explain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Dr.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Norman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Geisler’s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definition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apologetics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your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own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words: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19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How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does</a:t>
            </a:r>
            <a:r>
              <a:rPr lang="en-US" sz="3000" spc="-3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apologetics</a:t>
            </a:r>
            <a:r>
              <a:rPr lang="en-US" sz="3000" spc="-3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help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conquer</a:t>
            </a:r>
            <a:r>
              <a:rPr lang="en-US" sz="3000" spc="-3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spiritual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warfare?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A70F0-AC98-1023-5749-024BD76D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6C0290F-09D0-D38A-6177-BF76437C4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291B9FAC-7B9B-F6F5-40CE-51D9D03A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66CC2-9E5E-FEDD-18D4-48CAB0815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2D29D4-FFBE-E60F-4720-1286B3F7CA2C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00D24-42C1-8893-A174-6D9AA95907B0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B86E2-63D2-08CB-79D0-CD95FF31154E}"/>
              </a:ext>
            </a:extLst>
          </p:cNvPr>
          <p:cNvSpPr txBox="1"/>
          <p:nvPr/>
        </p:nvSpPr>
        <p:spPr>
          <a:xfrm>
            <a:off x="1504207" y="1050531"/>
            <a:ext cx="10914297" cy="545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0"/>
              </a:spcBef>
              <a:buNone/>
            </a:pPr>
            <a:r>
              <a:rPr lang="en-US" sz="21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14400" marR="0">
              <a:spcBef>
                <a:spcPts val="5"/>
              </a:spcBef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3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1B:</a:t>
            </a:r>
            <a:r>
              <a:rPr lang="en-US" sz="3000" b="1" spc="-1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INTRODUCTION</a:t>
            </a:r>
            <a:r>
              <a:rPr lang="en-US" sz="3000" b="1" spc="-3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TO</a:t>
            </a:r>
            <a:r>
              <a:rPr lang="en-US" sz="3000" b="1" spc="-1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COMMON</a:t>
            </a:r>
            <a:r>
              <a:rPr lang="en-US" sz="3000" b="1" spc="-1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spc="-1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OBJECTIONS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3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Name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couple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things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keep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mind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when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talking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non-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Christian</a:t>
            </a:r>
            <a:r>
              <a:rPr lang="en-US" sz="3000" spc="-1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Explain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 would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say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if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said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there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no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scientific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evidence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for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God:</a:t>
            </a:r>
          </a:p>
          <a:p>
            <a:pPr marL="1219200" marR="0">
              <a:buNone/>
            </a:pPr>
            <a:endParaRPr lang="en-US" sz="3000" spc="-20" dirty="0">
              <a:solidFill>
                <a:srgbClr val="231F20"/>
              </a:solidFill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3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would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say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if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said,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“How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can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Jesus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be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only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way?”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buNone/>
            </a:pP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B290-7894-225D-FE1B-078D24CE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5059088-DF9C-EEA5-0822-E83B08F9FF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6C0290F-09D0-D38A-6177-BF76437C4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50ADE908-451B-56FD-2F4B-CC5AC478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CABEE-824C-4B1C-1817-0838A8854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22500-FF1D-55B8-A9B3-0DCA6688D1D0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F994-6D77-6481-6B90-B355750C88E8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ACB1B-C515-DB47-E8F5-CD1B3C1A96DD}"/>
              </a:ext>
            </a:extLst>
          </p:cNvPr>
          <p:cNvSpPr txBox="1"/>
          <p:nvPr/>
        </p:nvSpPr>
        <p:spPr>
          <a:xfrm>
            <a:off x="1608443" y="1342844"/>
            <a:ext cx="10611067" cy="433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3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2A: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UNDERSTANDING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GOD’S</a:t>
            </a:r>
            <a:r>
              <a:rPr lang="en-US" sz="3000" b="1" spc="-1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spc="-1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MESSAGE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2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biblical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definition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Gospel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according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1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Corinthians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15:3-</a:t>
            </a:r>
            <a:r>
              <a:rPr lang="en-US" sz="3000" spc="-2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4?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best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question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ask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if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they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understand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gospel?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0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gospel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3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seconds?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8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E571-B93B-0FAE-989D-D307E70A4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9D316BA4-A3C3-BE12-D4FD-0C5674A20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5059088-DF9C-EEA5-0822-E83B08F9F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3D3C5189-82E8-B48B-4DFE-4540E153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283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9997D-76F2-8EA6-7B98-8BAD0243D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5D6B1-09F5-E24E-6528-2FACE68549C9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78E9B-AA5B-7262-EEAE-D10DDFB08F90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290B9-0BB2-13AC-65FC-374E9F1C6337}"/>
              </a:ext>
            </a:extLst>
          </p:cNvPr>
          <p:cNvSpPr txBox="1"/>
          <p:nvPr/>
        </p:nvSpPr>
        <p:spPr>
          <a:xfrm>
            <a:off x="1906662" y="1282562"/>
            <a:ext cx="9562289" cy="542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3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2B: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HOW</a:t>
            </a:r>
            <a:r>
              <a:rPr lang="en-US" sz="3000" b="1" spc="-8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TO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SHARE</a:t>
            </a:r>
            <a:r>
              <a:rPr lang="en-US" sz="3000" b="1" spc="-6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YOUR</a:t>
            </a:r>
            <a:r>
              <a:rPr lang="en-US" sz="3000" b="1" spc="-2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FAITH</a:t>
            </a:r>
            <a:r>
              <a:rPr lang="en-US" sz="3000" b="1" spc="-5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WITHOUT</a:t>
            </a:r>
            <a:r>
              <a:rPr lang="en-US" sz="3000" b="1" spc="-4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SOUNDING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spc="-1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OFFENSIVE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9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does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it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mean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that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whoever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makes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claim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must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bear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burden</a:t>
            </a:r>
            <a:r>
              <a:rPr lang="en-US" sz="3000" spc="-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proof?</a:t>
            </a:r>
          </a:p>
          <a:p>
            <a:pPr marL="0" marR="0">
              <a:spcBef>
                <a:spcPts val="30"/>
              </a:spcBef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2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first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tactical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question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ask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when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challenged?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second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tactical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question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ask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6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when</a:t>
            </a:r>
            <a:r>
              <a:rPr lang="en-US" sz="3000" spc="-6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challenged</a:t>
            </a:r>
            <a:r>
              <a:rPr lang="en-US" sz="13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?</a:t>
            </a: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275"/>
              </a:spcBef>
              <a:buNone/>
            </a:pP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4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C3C93-14DC-5A10-D38C-0D794545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F7C2D5F-81D4-8C3D-E7AF-2D1A1CEA4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D316BA4-A3C3-BE12-D4FD-0C5674A20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BEA0FF46-D083-4CB9-3AE7-E7DD5096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DE78C-9762-1F12-BFD7-F467502A0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3C14F8-87B7-FBA4-DD6E-BC3CD7C93566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2F8F3-0E24-F043-7601-D42C81D3E61C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B2E95-A829-4B3A-E7A4-C36DD856447A}"/>
              </a:ext>
            </a:extLst>
          </p:cNvPr>
          <p:cNvSpPr txBox="1"/>
          <p:nvPr/>
        </p:nvSpPr>
        <p:spPr>
          <a:xfrm>
            <a:off x="1984443" y="1194490"/>
            <a:ext cx="10972840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5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spcBef>
                <a:spcPts val="40"/>
              </a:spcBef>
              <a:buNone/>
            </a:pPr>
            <a:r>
              <a:rPr lang="en-US" sz="18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526415" marR="86995" indent="387985"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5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3A:</a:t>
            </a:r>
            <a:r>
              <a:rPr lang="en-US" sz="3000" b="1" spc="-4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PRACTICING</a:t>
            </a:r>
            <a:r>
              <a:rPr lang="en-US" sz="3000" b="1" spc="-5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the Tactical Approach – A, B, C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9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are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 A, B, and C’s of leading questions?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9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Why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are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leading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questions</a:t>
            </a:r>
            <a:r>
              <a:rPr lang="en-US" sz="3000" spc="-3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important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should you do when you feel stuck?  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>
              <a:buNone/>
            </a:pPr>
            <a:br>
              <a:rPr lang="en-US" sz="13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5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A14C6-5381-68DA-68B8-6D28AC14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1D08183-4669-134A-7D36-496A3B958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F7C2D5F-81D4-8C3D-E7AF-2D1A1CEA4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5FC4F8D2-7627-59DB-C857-BA7844E7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67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21CB8-AF41-E635-A264-A329938D0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E5EA6D-6332-B38C-8391-D0FF2EC9FABD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D52796-937D-2DB7-A7CF-6E641A2BBA94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81E6A-8385-4045-2D3D-9F3FBE8ECEAD}"/>
              </a:ext>
            </a:extLst>
          </p:cNvPr>
          <p:cNvSpPr txBox="1"/>
          <p:nvPr/>
        </p:nvSpPr>
        <p:spPr>
          <a:xfrm>
            <a:off x="1957928" y="1183901"/>
            <a:ext cx="11242447" cy="518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1175"/>
              </a:spcBef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1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3B: SHARING</a:t>
            </a:r>
            <a:r>
              <a:rPr lang="en-US" sz="3000" b="1" spc="-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GOD’S </a:t>
            </a:r>
            <a:r>
              <a:rPr lang="en-US" sz="3000" b="1" spc="-1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MESSAGE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purpose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God’s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Law,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or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10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Commandments?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spcBef>
                <a:spcPts val="50"/>
              </a:spcBef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Why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using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Law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often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necessary</a:t>
            </a:r>
            <a:r>
              <a:rPr lang="en-US" sz="3000" spc="-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before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</a:p>
          <a:p>
            <a:pPr marL="1219200" marR="0">
              <a:buNone/>
            </a:pPr>
            <a:r>
              <a:rPr lang="en-US" sz="3000" spc="-75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present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7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gospel?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What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4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definition</a:t>
            </a:r>
            <a:r>
              <a:rPr lang="en-US" sz="3000" spc="-4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2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of: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spcBef>
                <a:spcPts val="30"/>
              </a:spcBef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524000" marR="0">
              <a:buNone/>
              <a:tabLst>
                <a:tab pos="1828165" algn="l"/>
              </a:tabLst>
            </a:pPr>
            <a:r>
              <a:rPr lang="en-US" sz="3000" spc="-5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Repentance: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524000" marR="0">
              <a:buNone/>
              <a:tabLst>
                <a:tab pos="1828165" algn="l"/>
              </a:tabLst>
            </a:pPr>
            <a:r>
              <a:rPr lang="en-US" sz="3000" spc="-5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Faith: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3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AC3AD-A014-8EDA-FE2D-5F89C58DF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300506A-0FD1-6B47-B514-5FBEDCB3F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1D08183-4669-134A-7D36-496A3B958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13FDB894-6D06-764F-3778-FEDAD486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65FDF-C211-85D3-944E-219588C54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1C0B3E-D398-BFD1-F787-8F63A996747D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A6E737-A74F-EBAB-0501-1AA638400B28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E7646-998E-F731-E175-4AF8BB1F11A9}"/>
              </a:ext>
            </a:extLst>
          </p:cNvPr>
          <p:cNvSpPr txBox="1"/>
          <p:nvPr/>
        </p:nvSpPr>
        <p:spPr>
          <a:xfrm>
            <a:off x="1841941" y="1410511"/>
            <a:ext cx="11721830" cy="580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spcBef>
                <a:spcPts val="880"/>
              </a:spcBef>
              <a:buNone/>
            </a:pP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5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4A: Practicing Classes 2B – 3B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5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Instead of arguing, the main approach we are </a:t>
            </a:r>
          </a:p>
          <a:p>
            <a:pPr marL="1219200" marR="0">
              <a:spcBef>
                <a:spcPts val="1275"/>
              </a:spcBef>
              <a:buNone/>
            </a:pPr>
            <a:r>
              <a:rPr lang="en-US" sz="300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teaching you is to ask a lot of …. 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8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By asking many questions, what are we accomplishing?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spcBef>
                <a:spcPts val="30"/>
              </a:spcBef>
              <a:buNone/>
            </a:pPr>
            <a:r>
              <a:rPr lang="en-US" sz="30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358900" marR="716280" indent="-139700">
              <a:lnSpc>
                <a:spcPct val="105000"/>
              </a:lnSpc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Why is self-righteousness a problem in bringing </a:t>
            </a:r>
          </a:p>
          <a:p>
            <a:pPr marL="1358900" marR="716280" indent="-139700">
              <a:lnSpc>
                <a:spcPct val="105000"/>
              </a:lnSpc>
              <a:spcBef>
                <a:spcPts val="445"/>
              </a:spcBef>
              <a:buNone/>
            </a:pPr>
            <a:r>
              <a:rPr lang="en-US" sz="3000" dirty="0">
                <a:solidFill>
                  <a:srgbClr val="231F20"/>
                </a:solidFill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		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 to Christ?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endParaRPr lang="en-US" sz="1300" dirty="0">
              <a:solidFill>
                <a:srgbClr val="231F20"/>
              </a:solidFill>
              <a:effectLst/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endParaRPr lang="en-US" sz="1300" dirty="0">
              <a:solidFill>
                <a:srgbClr val="231F20"/>
              </a:solidFill>
              <a:latin typeface="Garamond" panose="02020404030301010803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endParaRPr lang="en-US" sz="13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>
              <a:buNone/>
            </a:pPr>
            <a:br>
              <a:rPr lang="en-US" sz="13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0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C6D47-7A03-BBB8-FD8F-DEEDFD19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D78520BA-40F0-FAA3-121B-1BB365D1F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300506A-0FD1-6B47-B514-5FBEDCB3F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A533D991-2D9A-224D-D2FB-AD6E436D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2C22F-F9D3-05AB-0A15-65D860A6E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71C9C-F96C-5A29-6306-FA600E28E752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Apologetics replaces lies with the truth.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C8020-11F2-615A-E451-580A077672E9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Ephesians 4:13-15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DAF6F-3B35-E8D6-1246-7E54A54F5B98}"/>
              </a:ext>
            </a:extLst>
          </p:cNvPr>
          <p:cNvSpPr txBox="1"/>
          <p:nvPr/>
        </p:nvSpPr>
        <p:spPr>
          <a:xfrm>
            <a:off x="2091488" y="985833"/>
            <a:ext cx="9377463" cy="496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0"/>
              </a:spcBef>
              <a:buNone/>
            </a:pPr>
            <a:r>
              <a:rPr lang="en-US" sz="1900" dirty="0"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 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914400" marR="0">
              <a:buNone/>
            </a:pP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CLASS</a:t>
            </a:r>
            <a:r>
              <a:rPr lang="en-US" sz="3000" b="1" spc="-5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4B:</a:t>
            </a:r>
            <a:r>
              <a:rPr lang="en-US" sz="3000" b="1" spc="-4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 </a:t>
            </a:r>
            <a:r>
              <a:rPr lang="en-US" sz="3000" b="1" spc="-20" dirty="0">
                <a:solidFill>
                  <a:srgbClr val="231F20"/>
                </a:solidFill>
                <a:effectLst/>
                <a:latin typeface="DIN Next LT Pro Medium Cond" panose="020B0606020203050203" pitchFamily="34" charset="0"/>
                <a:ea typeface="DIN Next LT Pro Medium Cond" panose="020B0606020203050203" pitchFamily="34" charset="0"/>
                <a:cs typeface="DIN Next LT Pro Medium Cond" panose="020B0606020203050203" pitchFamily="34" charset="0"/>
              </a:rPr>
              <a:t>Prophecy as Evidence for the Bible</a:t>
            </a:r>
            <a:endParaRPr lang="en-US" sz="3000" b="1" dirty="0">
              <a:effectLst/>
              <a:latin typeface="DIN Next LT Pro Medium Cond" panose="020B0606020203050203" pitchFamily="34" charset="0"/>
              <a:ea typeface="DIN Next LT Pro Medium Cond" panose="020B0606020203050203" pitchFamily="34" charset="0"/>
              <a:cs typeface="DIN Next LT Pro Medium Cond" panose="020B0606020203050203" pitchFamily="34" charset="0"/>
            </a:endParaRPr>
          </a:p>
          <a:p>
            <a:pPr marL="1219200" marR="0">
              <a:spcBef>
                <a:spcPts val="1275"/>
              </a:spcBef>
              <a:buNone/>
            </a:pP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28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spc="-1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Why is Biblical prophecy the fingerprint of God in the Bible?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0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0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Explain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how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you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could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use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Isaiah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53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to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show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someone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Bible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is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the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Word</a:t>
            </a:r>
            <a:r>
              <a:rPr lang="en-US" sz="3000" spc="-15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of</a:t>
            </a:r>
            <a:r>
              <a:rPr lang="en-US" sz="3000" spc="-2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God.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>
              <a:buNone/>
            </a:pP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1219200" marR="0">
              <a:spcBef>
                <a:spcPts val="1035"/>
              </a:spcBef>
              <a:buNone/>
            </a:pP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»</a:t>
            </a:r>
            <a:r>
              <a:rPr lang="en-US" sz="3000" spc="37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effectLst/>
                <a:latin typeface="Garamond" panose="02020404030301010803" pitchFamily="18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Why are the Dead Sea Scrolls robust evidence for the trustworthiness of the Bible?</a:t>
            </a:r>
            <a:endParaRPr lang="en-US" sz="3000" dirty="0">
              <a:effectLst/>
              <a:latin typeface="Bookman Old Style" panose="02050604050505020204" pitchFamily="18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6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653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Bookman Old Style</vt:lpstr>
      <vt:lpstr>Calibri Light</vt:lpstr>
      <vt:lpstr>DIN Next LT Pro Medium Cond</vt:lpstr>
      <vt:lpstr>Garamond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2</cp:revision>
  <dcterms:created xsi:type="dcterms:W3CDTF">2026-04-01T20:19:32Z</dcterms:created>
  <dcterms:modified xsi:type="dcterms:W3CDTF">2026-04-01T20:59:03Z</dcterms:modified>
</cp:coreProperties>
</file>