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25" r:id="rId2"/>
    <p:sldId id="761" r:id="rId3"/>
    <p:sldId id="713" r:id="rId4"/>
    <p:sldId id="526" r:id="rId5"/>
    <p:sldId id="717" r:id="rId6"/>
    <p:sldId id="716" r:id="rId7"/>
    <p:sldId id="714" r:id="rId8"/>
    <p:sldId id="528" r:id="rId9"/>
    <p:sldId id="527" r:id="rId10"/>
    <p:sldId id="746" r:id="rId11"/>
    <p:sldId id="65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643"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5BB3-ECE3-C31B-888B-36A2E74F3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C777CE-AAA9-58E1-E765-EC836406E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BA876E-5AC0-DAE3-8575-556C2A35B161}"/>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5" name="Footer Placeholder 4">
            <a:extLst>
              <a:ext uri="{FF2B5EF4-FFF2-40B4-BE49-F238E27FC236}">
                <a16:creationId xmlns:a16="http://schemas.microsoft.com/office/drawing/2014/main" id="{23CA96E4-86CE-970A-2439-E55BD448A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33349-1BCA-67A2-A303-876560C6448A}"/>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24823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F6C0-DDC2-D7B6-82B5-0446C384C4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EC8279-B675-099E-FA68-69EEEEBE57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120C0-A8B6-6FCA-79CB-6F999D5381EA}"/>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5" name="Footer Placeholder 4">
            <a:extLst>
              <a:ext uri="{FF2B5EF4-FFF2-40B4-BE49-F238E27FC236}">
                <a16:creationId xmlns:a16="http://schemas.microsoft.com/office/drawing/2014/main" id="{CF8E432B-2FA1-9DA6-B3E6-4FD2DA729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52C82-7000-0D92-AAC5-906C5F81CC4C}"/>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237152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8D640-A1BE-F412-F3E4-B2E72DD80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29E8E1-D74B-CD61-57FE-8C38202FD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912C0-E4F4-7477-A7A9-F2E9DE696674}"/>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5" name="Footer Placeholder 4">
            <a:extLst>
              <a:ext uri="{FF2B5EF4-FFF2-40B4-BE49-F238E27FC236}">
                <a16:creationId xmlns:a16="http://schemas.microsoft.com/office/drawing/2014/main" id="{BB116B96-07A7-3C96-D898-7132B7C35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19B06-B805-9B00-3EE9-2A7D380BE36E}"/>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341519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F1D6-364B-AA3E-83B9-2090CE7872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93B05-EB18-69B4-0D92-4E51A3D40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B8748-E545-6136-4F3D-EC865D84B940}"/>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5" name="Footer Placeholder 4">
            <a:extLst>
              <a:ext uri="{FF2B5EF4-FFF2-40B4-BE49-F238E27FC236}">
                <a16:creationId xmlns:a16="http://schemas.microsoft.com/office/drawing/2014/main" id="{3BB72ABA-64A5-27A1-878F-E86C18A5F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72774-70D1-68B4-FBAF-98AC077E8FAD}"/>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196889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FB06-997B-929E-CE17-16817BAC1C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8877D2-4E42-3319-ADE3-B159926371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E3E23-2774-2A73-33C2-22B808484829}"/>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5" name="Footer Placeholder 4">
            <a:extLst>
              <a:ext uri="{FF2B5EF4-FFF2-40B4-BE49-F238E27FC236}">
                <a16:creationId xmlns:a16="http://schemas.microsoft.com/office/drawing/2014/main" id="{098D7D3A-9210-DD3B-C69E-0BFF701F2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E6456-A75E-8B7E-F7D6-CD567AC3E27B}"/>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30923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85DA-4402-B211-2A01-E1508B430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36D80-9013-62E2-BC91-EEABFD716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1AFE7-7C66-FE82-7350-5439FAE2A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A79BDC-3279-CB85-740D-2B2CAEBEA597}"/>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6" name="Footer Placeholder 5">
            <a:extLst>
              <a:ext uri="{FF2B5EF4-FFF2-40B4-BE49-F238E27FC236}">
                <a16:creationId xmlns:a16="http://schemas.microsoft.com/office/drawing/2014/main" id="{FB21F846-ED7D-5400-2653-63AC8703D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D2617-5AA2-5B29-331D-A0BA165AADBA}"/>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32038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9224-B66A-ED54-AD46-33FF7AEC91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EDB82-0E55-AC54-73BE-B5F1B1B02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D2FEB-65A9-C831-9AFC-61DBBC2E4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96AE0-80F1-CD0A-6B67-A16D82B5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0D7F8B-0D82-F2C3-8C9C-6C1EFED0D8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65BDB-9BAC-046C-356E-EBA4C7DD2A9F}"/>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8" name="Footer Placeholder 7">
            <a:extLst>
              <a:ext uri="{FF2B5EF4-FFF2-40B4-BE49-F238E27FC236}">
                <a16:creationId xmlns:a16="http://schemas.microsoft.com/office/drawing/2014/main" id="{501391D1-EAC3-5AEA-AD09-A380603C51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B7273-F364-B563-DCFA-5070931174AB}"/>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334721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407E-53D3-EAEE-7AA8-45690E70B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E42257-6CEF-DB18-4908-32D5FD34F6C5}"/>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4" name="Footer Placeholder 3">
            <a:extLst>
              <a:ext uri="{FF2B5EF4-FFF2-40B4-BE49-F238E27FC236}">
                <a16:creationId xmlns:a16="http://schemas.microsoft.com/office/drawing/2014/main" id="{0A4C2FA4-4F9A-2624-9FCB-F0D320F1A0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99AC0-FC70-A1EB-DF32-43125E5DFD87}"/>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421962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903D92-D596-6BD2-B983-847B98FEAB6E}"/>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3" name="Footer Placeholder 2">
            <a:extLst>
              <a:ext uri="{FF2B5EF4-FFF2-40B4-BE49-F238E27FC236}">
                <a16:creationId xmlns:a16="http://schemas.microsoft.com/office/drawing/2014/main" id="{B1AF0B29-1C59-B652-4BF8-546AF447D0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4492C-195D-813A-DDCE-6A1378A4925C}"/>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258802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9FD8-3C5D-6B2C-056A-B02503D5F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E6729F-E5CA-70AC-4623-E0F614988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5C4622-7461-324C-83EA-BE9DC4225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9C03F-DD29-7782-D2CD-B2502E37E6FB}"/>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6" name="Footer Placeholder 5">
            <a:extLst>
              <a:ext uri="{FF2B5EF4-FFF2-40B4-BE49-F238E27FC236}">
                <a16:creationId xmlns:a16="http://schemas.microsoft.com/office/drawing/2014/main" id="{59D0F94B-264A-63C1-67AC-C95FC1DAB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E7E7B-AA9F-F875-A50E-3841FABE9844}"/>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180946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4536-CACD-74EC-0068-260DDB550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85A1F8-0A67-AB84-34AC-98B3230A8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135109-91D4-CCA8-183F-CD41094F3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F93EC-13DF-D16B-A43D-70CB50A8E024}"/>
              </a:ext>
            </a:extLst>
          </p:cNvPr>
          <p:cNvSpPr>
            <a:spLocks noGrp="1"/>
          </p:cNvSpPr>
          <p:nvPr>
            <p:ph type="dt" sz="half" idx="10"/>
          </p:nvPr>
        </p:nvSpPr>
        <p:spPr/>
        <p:txBody>
          <a:bodyPr/>
          <a:lstStyle/>
          <a:p>
            <a:fld id="{5CA66F39-6626-4CF5-90F8-D5E68DED9814}" type="datetimeFigureOut">
              <a:rPr lang="en-US" smtClean="0"/>
              <a:t>3/24/2026</a:t>
            </a:fld>
            <a:endParaRPr lang="en-US"/>
          </a:p>
        </p:txBody>
      </p:sp>
      <p:sp>
        <p:nvSpPr>
          <p:cNvPr id="6" name="Footer Placeholder 5">
            <a:extLst>
              <a:ext uri="{FF2B5EF4-FFF2-40B4-BE49-F238E27FC236}">
                <a16:creationId xmlns:a16="http://schemas.microsoft.com/office/drawing/2014/main" id="{EDDC13B4-4603-F4EA-0CFE-70202B79F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2FB8-4442-B193-D2B1-C2662949DCEC}"/>
              </a:ext>
            </a:extLst>
          </p:cNvPr>
          <p:cNvSpPr>
            <a:spLocks noGrp="1"/>
          </p:cNvSpPr>
          <p:nvPr>
            <p:ph type="sldNum" sz="quarter" idx="12"/>
          </p:nvPr>
        </p:nvSpPr>
        <p:spPr/>
        <p:txBody>
          <a:bodyPr/>
          <a:lstStyle/>
          <a:p>
            <a:fld id="{10AFA42B-3683-4BFC-ADED-9AB161F9718F}" type="slidenum">
              <a:rPr lang="en-US" smtClean="0"/>
              <a:t>‹#›</a:t>
            </a:fld>
            <a:endParaRPr lang="en-US"/>
          </a:p>
        </p:txBody>
      </p:sp>
    </p:spTree>
    <p:extLst>
      <p:ext uri="{BB962C8B-B14F-4D97-AF65-F5344CB8AC3E}">
        <p14:creationId xmlns:p14="http://schemas.microsoft.com/office/powerpoint/2010/main" val="359404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39722-4828-E47E-4DC6-7AAD57AC2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DDE662-EB6A-80ED-5B07-315939912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EEDA3-46D6-10D4-E31B-1201D8EA21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A66F39-6626-4CF5-90F8-D5E68DED9814}" type="datetimeFigureOut">
              <a:rPr lang="en-US" smtClean="0"/>
              <a:t>3/24/2026</a:t>
            </a:fld>
            <a:endParaRPr lang="en-US"/>
          </a:p>
        </p:txBody>
      </p:sp>
      <p:sp>
        <p:nvSpPr>
          <p:cNvPr id="5" name="Footer Placeholder 4">
            <a:extLst>
              <a:ext uri="{FF2B5EF4-FFF2-40B4-BE49-F238E27FC236}">
                <a16:creationId xmlns:a16="http://schemas.microsoft.com/office/drawing/2014/main" id="{3A1A0610-333F-6EFE-43C9-C14E94D61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D3DF222-7986-A428-7ECD-00FB401FC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AFA42B-3683-4BFC-ADED-9AB161F9718F}" type="slidenum">
              <a:rPr lang="en-US" smtClean="0"/>
              <a:t>‹#›</a:t>
            </a:fld>
            <a:endParaRPr lang="en-US"/>
          </a:p>
        </p:txBody>
      </p:sp>
    </p:spTree>
    <p:extLst>
      <p:ext uri="{BB962C8B-B14F-4D97-AF65-F5344CB8AC3E}">
        <p14:creationId xmlns:p14="http://schemas.microsoft.com/office/powerpoint/2010/main" val="3468047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2850095" y="1331945"/>
            <a:ext cx="9461500" cy="707886"/>
          </a:xfrm>
          <a:prstGeom prst="rect">
            <a:avLst/>
          </a:prstGeom>
          <a:noFill/>
        </p:spPr>
        <p:txBody>
          <a:bodyPr wrap="square" rtlCol="0">
            <a:spAutoFit/>
          </a:bodyPr>
          <a:lstStyle/>
          <a:p>
            <a:r>
              <a:rPr lang="en-US" sz="4000" b="1" dirty="0"/>
              <a:t>Part 2: God exists, but is He good?</a:t>
            </a:r>
          </a:p>
        </p:txBody>
      </p:sp>
      <p:sp>
        <p:nvSpPr>
          <p:cNvPr id="7" name="TextBox 6">
            <a:extLst>
              <a:ext uri="{FF2B5EF4-FFF2-40B4-BE49-F238E27FC236}">
                <a16:creationId xmlns:a16="http://schemas.microsoft.com/office/drawing/2014/main" id="{770ECF4A-A854-428C-901C-7CF6C1F69E0A}"/>
              </a:ext>
            </a:extLst>
          </p:cNvPr>
          <p:cNvSpPr txBox="1"/>
          <p:nvPr/>
        </p:nvSpPr>
        <p:spPr>
          <a:xfrm>
            <a:off x="460851" y="2987751"/>
            <a:ext cx="11270297" cy="1200329"/>
          </a:xfrm>
          <a:prstGeom prst="rect">
            <a:avLst/>
          </a:prstGeom>
          <a:noFill/>
        </p:spPr>
        <p:txBody>
          <a:bodyPr wrap="square" rtlCol="0">
            <a:spAutoFit/>
          </a:bodyPr>
          <a:lstStyle/>
          <a:p>
            <a:pPr algn="ctr"/>
            <a:r>
              <a:rPr lang="en-US" sz="3600" i="1" dirty="0"/>
              <a:t>What does the Bible say about evil concerning Christians?</a:t>
            </a:r>
          </a:p>
          <a:p>
            <a:pPr algn="ctr"/>
            <a:r>
              <a:rPr lang="en-US" sz="3600" b="1" i="1" dirty="0"/>
              <a:t>A word study in 1 Peter</a:t>
            </a:r>
          </a:p>
        </p:txBody>
      </p:sp>
    </p:spTree>
    <p:extLst>
      <p:ext uri="{BB962C8B-B14F-4D97-AF65-F5344CB8AC3E}">
        <p14:creationId xmlns:p14="http://schemas.microsoft.com/office/powerpoint/2010/main" val="4920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EFCF2B2-5CF8-C462-04E7-FE4521C3F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722" y="0"/>
            <a:ext cx="4440555" cy="6858000"/>
          </a:xfrm>
          <a:prstGeom prst="rect">
            <a:avLst/>
          </a:prstGeom>
        </p:spPr>
      </p:pic>
    </p:spTree>
    <p:extLst>
      <p:ext uri="{BB962C8B-B14F-4D97-AF65-F5344CB8AC3E}">
        <p14:creationId xmlns:p14="http://schemas.microsoft.com/office/powerpoint/2010/main" val="148546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descr="Image result for youtube subscribe button">
            <a:extLst>
              <a:ext uri="{FF2B5EF4-FFF2-40B4-BE49-F238E27FC236}">
                <a16:creationId xmlns:a16="http://schemas.microsoft.com/office/drawing/2014/main" id="{FD0B8D9E-11FF-4FE6-A8ED-19B9E4D8B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580" y="2359092"/>
            <a:ext cx="4152900" cy="2340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F5EC8E-066D-49AC-9698-9E12C89B0DA2}"/>
              </a:ext>
            </a:extLst>
          </p:cNvPr>
          <p:cNvSpPr txBox="1"/>
          <p:nvPr/>
        </p:nvSpPr>
        <p:spPr>
          <a:xfrm>
            <a:off x="1608181" y="1568475"/>
            <a:ext cx="10174515" cy="707886"/>
          </a:xfrm>
          <a:prstGeom prst="rect">
            <a:avLst/>
          </a:prstGeom>
          <a:noFill/>
        </p:spPr>
        <p:txBody>
          <a:bodyPr wrap="square" rtlCol="0">
            <a:spAutoFit/>
          </a:bodyPr>
          <a:lstStyle/>
          <a:p>
            <a:r>
              <a:rPr lang="en-US" sz="4000" b="1" dirty="0"/>
              <a:t>The Michigan School of Apologetics</a:t>
            </a:r>
          </a:p>
        </p:txBody>
      </p:sp>
    </p:spTree>
    <p:extLst>
      <p:ext uri="{BB962C8B-B14F-4D97-AF65-F5344CB8AC3E}">
        <p14:creationId xmlns:p14="http://schemas.microsoft.com/office/powerpoint/2010/main" val="70402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8605-50BE-2000-2082-2FE0593CE0B5}"/>
            </a:ext>
          </a:extLst>
        </p:cNvPr>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2AEE2A0B-0AA7-EDB4-1D05-C5ECAE17EAB6}"/>
              </a:ext>
            </a:extLst>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a:extLst>
                          <a:ext uri="{FF2B5EF4-FFF2-40B4-BE49-F238E27FC236}">
                            <a16:creationId xmlns:a16="http://schemas.microsoft.com/office/drawing/2014/main" id="{2AEE2A0B-0AA7-EDB4-1D05-C5ECAE17EAB6}"/>
                          </a:ext>
                        </a:extLst>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a:extLst>
              <a:ext uri="{FF2B5EF4-FFF2-40B4-BE49-F238E27FC236}">
                <a16:creationId xmlns:a16="http://schemas.microsoft.com/office/drawing/2014/main" id="{E7D954F4-1046-1FBE-7AB4-39DE94751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CD3EF0-0668-8C4B-321E-A6D9CF582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4" name="Rectangle 3">
            <a:extLst>
              <a:ext uri="{FF2B5EF4-FFF2-40B4-BE49-F238E27FC236}">
                <a16:creationId xmlns:a16="http://schemas.microsoft.com/office/drawing/2014/main" id="{4961FAAC-ECAD-C97F-78B6-5503AF2DC04D}"/>
              </a:ext>
            </a:extLst>
          </p:cNvPr>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a:extLst>
              <a:ext uri="{FF2B5EF4-FFF2-40B4-BE49-F238E27FC236}">
                <a16:creationId xmlns:a16="http://schemas.microsoft.com/office/drawing/2014/main" id="{871366B2-CA19-CAA8-8478-1FBB801A9F96}"/>
              </a:ext>
            </a:extLst>
          </p:cNvPr>
          <p:cNvSpPr txBox="1"/>
          <p:nvPr/>
        </p:nvSpPr>
        <p:spPr>
          <a:xfrm>
            <a:off x="2850095" y="1331945"/>
            <a:ext cx="9461500" cy="707886"/>
          </a:xfrm>
          <a:prstGeom prst="rect">
            <a:avLst/>
          </a:prstGeom>
          <a:noFill/>
        </p:spPr>
        <p:txBody>
          <a:bodyPr wrap="square" rtlCol="0">
            <a:spAutoFit/>
          </a:bodyPr>
          <a:lstStyle/>
          <a:p>
            <a:r>
              <a:rPr lang="en-US" sz="4000" b="1" dirty="0"/>
              <a:t>Part 2: God exists, but is He good?</a:t>
            </a:r>
          </a:p>
        </p:txBody>
      </p:sp>
      <p:sp>
        <p:nvSpPr>
          <p:cNvPr id="7" name="TextBox 6">
            <a:extLst>
              <a:ext uri="{FF2B5EF4-FFF2-40B4-BE49-F238E27FC236}">
                <a16:creationId xmlns:a16="http://schemas.microsoft.com/office/drawing/2014/main" id="{0A285FD6-8457-E3A7-BB64-6E0A7224055D}"/>
              </a:ext>
            </a:extLst>
          </p:cNvPr>
          <p:cNvSpPr txBox="1"/>
          <p:nvPr/>
        </p:nvSpPr>
        <p:spPr>
          <a:xfrm>
            <a:off x="1240702" y="2854797"/>
            <a:ext cx="10142806" cy="3170099"/>
          </a:xfrm>
          <a:prstGeom prst="rect">
            <a:avLst/>
          </a:prstGeom>
          <a:noFill/>
        </p:spPr>
        <p:txBody>
          <a:bodyPr wrap="square" rtlCol="0">
            <a:spAutoFit/>
          </a:bodyPr>
          <a:lstStyle/>
          <a:p>
            <a:r>
              <a:rPr lang="en-US" sz="3200" dirty="0"/>
              <a:t>Picking and Choosing our moral tragedies (Greg </a:t>
            </a:r>
            <a:r>
              <a:rPr lang="en-US" sz="3200" dirty="0" err="1"/>
              <a:t>Koukl</a:t>
            </a:r>
            <a:r>
              <a:rPr lang="en-US" sz="3200" dirty="0"/>
              <a:t>)</a:t>
            </a:r>
          </a:p>
          <a:p>
            <a:endParaRPr lang="en-US" sz="3200" dirty="0"/>
          </a:p>
          <a:p>
            <a:pPr marL="285750" indent="-285750">
              <a:buFont typeface="Arial" panose="020B0604020202020204" pitchFamily="34" charset="0"/>
              <a:buChar char="•"/>
            </a:pPr>
            <a:r>
              <a:rPr lang="en-US" sz="3200" dirty="0"/>
              <a:t>2012 Sandy Hook Elementary School </a:t>
            </a:r>
          </a:p>
          <a:p>
            <a:pPr marL="742950" lvl="1" indent="-285750">
              <a:buFont typeface="Arial" panose="020B0604020202020204" pitchFamily="34" charset="0"/>
              <a:buChar char="•"/>
            </a:pPr>
            <a:r>
              <a:rPr lang="en-US" sz="3200" dirty="0"/>
              <a:t>How many Americans that same day…</a:t>
            </a:r>
          </a:p>
          <a:p>
            <a:pPr marL="742950" lvl="1" indent="-285750">
              <a:buFont typeface="Arial" panose="020B0604020202020204" pitchFamily="34" charset="0"/>
              <a:buChar char="•"/>
            </a:pPr>
            <a:r>
              <a:rPr lang="en-US" sz="3200" dirty="0"/>
              <a:t>Sins that day were multiplied thousands of times over.</a:t>
            </a:r>
          </a:p>
          <a:p>
            <a:pPr marL="742950" lvl="1" indent="-285750">
              <a:buFont typeface="Arial" panose="020B0604020202020204" pitchFamily="34" charset="0"/>
              <a:buChar char="•"/>
            </a:pPr>
            <a:r>
              <a:rPr lang="en-US" sz="3200" dirty="0"/>
              <a:t>There were no outcries on the nightly news</a:t>
            </a:r>
            <a:r>
              <a:rPr lang="en-US" sz="4000" i="1" dirty="0"/>
              <a:t>.</a:t>
            </a:r>
          </a:p>
        </p:txBody>
      </p:sp>
    </p:spTree>
    <p:extLst>
      <p:ext uri="{BB962C8B-B14F-4D97-AF65-F5344CB8AC3E}">
        <p14:creationId xmlns:p14="http://schemas.microsoft.com/office/powerpoint/2010/main" val="3668857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7" name="TextBox 6">
            <a:extLst>
              <a:ext uri="{FF2B5EF4-FFF2-40B4-BE49-F238E27FC236}">
                <a16:creationId xmlns:a16="http://schemas.microsoft.com/office/drawing/2014/main" id="{6B3189B3-AEB4-46C6-A484-338D76112382}"/>
              </a:ext>
            </a:extLst>
          </p:cNvPr>
          <p:cNvSpPr txBox="1"/>
          <p:nvPr/>
        </p:nvSpPr>
        <p:spPr>
          <a:xfrm>
            <a:off x="2244530" y="2337688"/>
            <a:ext cx="10137912" cy="3785652"/>
          </a:xfrm>
          <a:prstGeom prst="rect">
            <a:avLst/>
          </a:prstGeom>
          <a:noFill/>
        </p:spPr>
        <p:txBody>
          <a:bodyPr wrap="square" rtlCol="0">
            <a:spAutoFit/>
          </a:bodyPr>
          <a:lstStyle/>
          <a:p>
            <a:r>
              <a:rPr lang="en-US" sz="4000" b="1" dirty="0"/>
              <a:t>The problem of evil is much bigger than Sandy Hook or 9/11</a:t>
            </a:r>
          </a:p>
          <a:p>
            <a:pPr marL="571500" indent="-571500">
              <a:buFont typeface="Arial" panose="020B0604020202020204" pitchFamily="34" charset="0"/>
              <a:buChar char="•"/>
            </a:pPr>
            <a:r>
              <a:rPr lang="en-US" sz="4000" dirty="0"/>
              <a:t>It includes all ordinary corruptions…</a:t>
            </a:r>
          </a:p>
          <a:p>
            <a:pPr marL="571500" indent="-571500">
              <a:buFont typeface="Arial" panose="020B0604020202020204" pitchFamily="34" charset="0"/>
              <a:buChar char="•"/>
            </a:pPr>
            <a:r>
              <a:rPr lang="en-US" sz="4000" dirty="0"/>
              <a:t>Hundreds of small vices and sins…</a:t>
            </a:r>
          </a:p>
          <a:p>
            <a:pPr marL="571500" indent="-571500">
              <a:buFont typeface="Arial" panose="020B0604020202020204" pitchFamily="34" charset="0"/>
              <a:buChar char="•"/>
            </a:pPr>
            <a:r>
              <a:rPr lang="en-US" sz="4000" dirty="0"/>
              <a:t>It entails not only what offends us, but offends…</a:t>
            </a:r>
          </a:p>
        </p:txBody>
      </p:sp>
    </p:spTree>
    <p:extLst>
      <p:ext uri="{BB962C8B-B14F-4D97-AF65-F5344CB8AC3E}">
        <p14:creationId xmlns:p14="http://schemas.microsoft.com/office/powerpoint/2010/main" val="361618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2482354" y="2357793"/>
            <a:ext cx="8693646" cy="3170099"/>
          </a:xfrm>
          <a:prstGeom prst="rect">
            <a:avLst/>
          </a:prstGeom>
          <a:noFill/>
        </p:spPr>
        <p:txBody>
          <a:bodyPr wrap="square" rtlCol="0">
            <a:spAutoFit/>
          </a:bodyPr>
          <a:lstStyle/>
          <a:p>
            <a:r>
              <a:rPr lang="en-US" sz="4000" dirty="0"/>
              <a:t>“The discomforting reality is that evil deeds can never be isolated from the evil doer.  Each one of us is guilty in some capacity, and we know it…that’s the problem.” </a:t>
            </a:r>
            <a:r>
              <a:rPr lang="en-US" sz="3600" dirty="0"/>
              <a:t>- </a:t>
            </a:r>
            <a:r>
              <a:rPr lang="en-US" sz="3200" i="1" dirty="0" err="1">
                <a:latin typeface="+mj-lt"/>
              </a:rPr>
              <a:t>Koukl</a:t>
            </a:r>
            <a:endParaRPr lang="en-US" sz="3200" i="1" dirty="0">
              <a:latin typeface="+mj-lt"/>
            </a:endParaRPr>
          </a:p>
        </p:txBody>
      </p:sp>
    </p:spTree>
    <p:extLst>
      <p:ext uri="{BB962C8B-B14F-4D97-AF65-F5344CB8AC3E}">
        <p14:creationId xmlns:p14="http://schemas.microsoft.com/office/powerpoint/2010/main" val="143753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7" name="TextBox 6">
            <a:extLst>
              <a:ext uri="{FF2B5EF4-FFF2-40B4-BE49-F238E27FC236}">
                <a16:creationId xmlns:a16="http://schemas.microsoft.com/office/drawing/2014/main" id="{6B3189B3-AEB4-46C6-A484-338D76112382}"/>
              </a:ext>
            </a:extLst>
          </p:cNvPr>
          <p:cNvSpPr txBox="1"/>
          <p:nvPr/>
        </p:nvSpPr>
        <p:spPr>
          <a:xfrm>
            <a:off x="1751994" y="2642205"/>
            <a:ext cx="10137912" cy="2554545"/>
          </a:xfrm>
          <a:prstGeom prst="rect">
            <a:avLst/>
          </a:prstGeom>
          <a:noFill/>
        </p:spPr>
        <p:txBody>
          <a:bodyPr wrap="square" rtlCol="0">
            <a:spAutoFit/>
          </a:bodyPr>
          <a:lstStyle/>
          <a:p>
            <a:r>
              <a:rPr lang="en-US" sz="4000" b="1" dirty="0"/>
              <a:t>Why doesn’t God stop the evil in the world?</a:t>
            </a:r>
          </a:p>
          <a:p>
            <a:pPr marL="571500" indent="-571500">
              <a:buFont typeface="Arial" panose="020B0604020202020204" pitchFamily="34" charset="0"/>
              <a:buChar char="•"/>
            </a:pPr>
            <a:r>
              <a:rPr lang="en-US" sz="4000" dirty="0"/>
              <a:t>Why doesn’t God stop me…</a:t>
            </a:r>
          </a:p>
          <a:p>
            <a:pPr marL="571500" indent="-571500">
              <a:buFont typeface="Arial" panose="020B0604020202020204" pitchFamily="34" charset="0"/>
              <a:buChar char="•"/>
            </a:pPr>
            <a:r>
              <a:rPr lang="en-US" sz="4000" dirty="0"/>
              <a:t>If God stopped evil at 12:00 am, where would you and I be at 12:01 am?</a:t>
            </a:r>
          </a:p>
        </p:txBody>
      </p:sp>
    </p:spTree>
    <p:extLst>
      <p:ext uri="{BB962C8B-B14F-4D97-AF65-F5344CB8AC3E}">
        <p14:creationId xmlns:p14="http://schemas.microsoft.com/office/powerpoint/2010/main" val="232663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1879600" y="2516807"/>
            <a:ext cx="9461500" cy="3046988"/>
          </a:xfrm>
          <a:prstGeom prst="rect">
            <a:avLst/>
          </a:prstGeom>
          <a:noFill/>
        </p:spPr>
        <p:txBody>
          <a:bodyPr wrap="square" rtlCol="0">
            <a:spAutoFit/>
          </a:bodyPr>
          <a:lstStyle/>
          <a:p>
            <a:r>
              <a:rPr lang="en-US" sz="3200" dirty="0"/>
              <a:t>“We don’t complain when evil makes us feel better, only when it makes us feel bad.  If the truth were known, we do not judge disasters based on unprejudiced moral assessment, but rather on what is painful, awkward, or inconvenient to us.  We only cry “foul” when He doesn’t stop others from hurting us.” – </a:t>
            </a:r>
            <a:r>
              <a:rPr lang="en-US" sz="3200" i="1" dirty="0" err="1">
                <a:latin typeface="+mj-lt"/>
              </a:rPr>
              <a:t>Koukl</a:t>
            </a:r>
            <a:endParaRPr lang="en-US" sz="3200" i="1" dirty="0">
              <a:latin typeface="+mj-lt"/>
            </a:endParaRPr>
          </a:p>
        </p:txBody>
      </p:sp>
    </p:spTree>
    <p:extLst>
      <p:ext uri="{BB962C8B-B14F-4D97-AF65-F5344CB8AC3E}">
        <p14:creationId xmlns:p14="http://schemas.microsoft.com/office/powerpoint/2010/main" val="217386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7" name="TextBox 6">
            <a:extLst>
              <a:ext uri="{FF2B5EF4-FFF2-40B4-BE49-F238E27FC236}">
                <a16:creationId xmlns:a16="http://schemas.microsoft.com/office/drawing/2014/main" id="{6B3189B3-AEB4-46C6-A484-338D76112382}"/>
              </a:ext>
            </a:extLst>
          </p:cNvPr>
          <p:cNvSpPr txBox="1"/>
          <p:nvPr/>
        </p:nvSpPr>
        <p:spPr>
          <a:xfrm>
            <a:off x="1025143" y="2970570"/>
            <a:ext cx="11166857" cy="2062103"/>
          </a:xfrm>
          <a:prstGeom prst="rect">
            <a:avLst/>
          </a:prstGeom>
          <a:noFill/>
        </p:spPr>
        <p:txBody>
          <a:bodyPr wrap="square" rtlCol="0">
            <a:spAutoFit/>
          </a:bodyPr>
          <a:lstStyle/>
          <a:p>
            <a:r>
              <a:rPr lang="en-US" sz="4400" b="1" dirty="0"/>
              <a:t>Why doesn’t God do something about evil?</a:t>
            </a:r>
          </a:p>
          <a:p>
            <a:pPr marL="571500" indent="-571500">
              <a:buFont typeface="Arial" panose="020B0604020202020204" pitchFamily="34" charset="0"/>
              <a:buChar char="•"/>
            </a:pPr>
            <a:r>
              <a:rPr lang="en-US" sz="4400" dirty="0"/>
              <a:t>God is patient (2 Peter 3)</a:t>
            </a:r>
          </a:p>
          <a:p>
            <a:r>
              <a:rPr lang="en-US" sz="4000" dirty="0"/>
              <a:t> </a:t>
            </a:r>
          </a:p>
        </p:txBody>
      </p:sp>
    </p:spTree>
    <p:extLst>
      <p:ext uri="{BB962C8B-B14F-4D97-AF65-F5344CB8AC3E}">
        <p14:creationId xmlns:p14="http://schemas.microsoft.com/office/powerpoint/2010/main" val="393055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hite powerpoin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 y="140677"/>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pic>
        <p:nvPicPr>
          <p:cNvPr id="128009" name="Picture 9" descr="http://www.heavensdisciples.org/wp-content/uploads/2014/04/jesus-on-the-cr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507" y="1988085"/>
            <a:ext cx="5710651" cy="4282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C947F8-F402-4557-BB63-412E01A4DEAA}"/>
              </a:ext>
            </a:extLst>
          </p:cNvPr>
          <p:cNvSpPr txBox="1"/>
          <p:nvPr/>
        </p:nvSpPr>
        <p:spPr>
          <a:xfrm>
            <a:off x="4642339" y="1331945"/>
            <a:ext cx="3700361" cy="707886"/>
          </a:xfrm>
          <a:prstGeom prst="rect">
            <a:avLst/>
          </a:prstGeom>
          <a:noFill/>
        </p:spPr>
        <p:txBody>
          <a:bodyPr wrap="square" rtlCol="0">
            <a:spAutoFit/>
          </a:bodyPr>
          <a:lstStyle/>
          <a:p>
            <a:r>
              <a:rPr lang="en-US" sz="4000" b="1" dirty="0"/>
              <a:t>The Gospel</a:t>
            </a:r>
          </a:p>
        </p:txBody>
      </p:sp>
      <p:sp>
        <p:nvSpPr>
          <p:cNvPr id="10" name="TextBox 9">
            <a:extLst>
              <a:ext uri="{FF2B5EF4-FFF2-40B4-BE49-F238E27FC236}">
                <a16:creationId xmlns:a16="http://schemas.microsoft.com/office/drawing/2014/main" id="{A535F8AD-AD95-42CA-A5C4-4DA344F260C6}"/>
              </a:ext>
            </a:extLst>
          </p:cNvPr>
          <p:cNvSpPr txBox="1"/>
          <p:nvPr/>
        </p:nvSpPr>
        <p:spPr>
          <a:xfrm>
            <a:off x="668170" y="2698418"/>
            <a:ext cx="4592655" cy="2862322"/>
          </a:xfrm>
          <a:prstGeom prst="rect">
            <a:avLst/>
          </a:prstGeom>
          <a:noFill/>
        </p:spPr>
        <p:txBody>
          <a:bodyPr wrap="square" rtlCol="0">
            <a:spAutoFit/>
          </a:bodyPr>
          <a:lstStyle/>
          <a:p>
            <a:r>
              <a:rPr lang="en-US" sz="3600" dirty="0"/>
              <a:t>God allows us to commit evil, but then takes our evil on himself so we can go free…</a:t>
            </a:r>
          </a:p>
        </p:txBody>
      </p:sp>
    </p:spTree>
    <p:extLst>
      <p:ext uri="{BB962C8B-B14F-4D97-AF65-F5344CB8AC3E}">
        <p14:creationId xmlns:p14="http://schemas.microsoft.com/office/powerpoint/2010/main" val="6679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2057400" y="2340686"/>
            <a:ext cx="9664700" cy="3539430"/>
          </a:xfrm>
          <a:prstGeom prst="rect">
            <a:avLst/>
          </a:prstGeom>
          <a:noFill/>
        </p:spPr>
        <p:txBody>
          <a:bodyPr wrap="square" rtlCol="0">
            <a:spAutoFit/>
          </a:bodyPr>
          <a:lstStyle/>
          <a:p>
            <a:r>
              <a:rPr lang="en-US" sz="3200" dirty="0"/>
              <a:t>“Our dilemma should not be why God allows evil.  Instead, our wonder should be why He would pay such an incredible price to rescue us at all when we have rebelled so completely against Him.  When this reality grabs our hearts, we will get down on our knees and ask forgiveness instead of criticizing God for not doing enough.” - </a:t>
            </a:r>
            <a:r>
              <a:rPr lang="en-US" sz="3200" i="1" dirty="0" err="1">
                <a:latin typeface="+mj-lt"/>
              </a:rPr>
              <a:t>Koukl</a:t>
            </a:r>
            <a:endParaRPr lang="en-US" sz="3200" i="1" dirty="0">
              <a:latin typeface="+mj-lt"/>
            </a:endParaRPr>
          </a:p>
        </p:txBody>
      </p:sp>
    </p:spTree>
    <p:extLst>
      <p:ext uri="{BB962C8B-B14F-4D97-AF65-F5344CB8AC3E}">
        <p14:creationId xmlns:p14="http://schemas.microsoft.com/office/powerpoint/2010/main" val="25036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432</Words>
  <Application>Microsoft Office PowerPoint</Application>
  <PresentationFormat>Widescreen</PresentationFormat>
  <Paragraphs>42</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Aptos</vt:lpstr>
      <vt:lpstr>Aptos Display</vt:lpstr>
      <vt:lpstr>Arial</vt:lpstr>
      <vt:lpstr>Calibri Light</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Wentz</dc:creator>
  <cp:lastModifiedBy>Aaron Wentz</cp:lastModifiedBy>
  <cp:revision>1</cp:revision>
  <dcterms:created xsi:type="dcterms:W3CDTF">2026-03-24T20:32:48Z</dcterms:created>
  <dcterms:modified xsi:type="dcterms:W3CDTF">2026-03-24T20:34:39Z</dcterms:modified>
</cp:coreProperties>
</file>