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37" r:id="rId2"/>
    <p:sldId id="519" r:id="rId3"/>
    <p:sldId id="652" r:id="rId4"/>
    <p:sldId id="653" r:id="rId5"/>
    <p:sldId id="654" r:id="rId6"/>
    <p:sldId id="655" r:id="rId7"/>
    <p:sldId id="520" r:id="rId8"/>
    <p:sldId id="715" r:id="rId9"/>
    <p:sldId id="656" r:id="rId10"/>
    <p:sldId id="657" r:id="rId11"/>
    <p:sldId id="658" r:id="rId12"/>
    <p:sldId id="521" r:id="rId13"/>
    <p:sldId id="660" r:id="rId14"/>
    <p:sldId id="661" r:id="rId15"/>
    <p:sldId id="662" r:id="rId16"/>
    <p:sldId id="522" r:id="rId17"/>
    <p:sldId id="663" r:id="rId18"/>
    <p:sldId id="759" r:id="rId19"/>
    <p:sldId id="760" r:id="rId20"/>
    <p:sldId id="52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9" d="100"/>
          <a:sy n="79" d="100"/>
        </p:scale>
        <p:origin x="80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BC181-F0F9-767B-1D2C-C39F7B8FB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184C32-53E3-8DBA-E5E0-23A2F410E3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A504D9-7B96-E204-CD38-E2AA1414EE55}"/>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5" name="Footer Placeholder 4">
            <a:extLst>
              <a:ext uri="{FF2B5EF4-FFF2-40B4-BE49-F238E27FC236}">
                <a16:creationId xmlns:a16="http://schemas.microsoft.com/office/drawing/2014/main" id="{B6B9E442-B47B-CE7E-4D9E-FAA7533F64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4AAFA-55DB-518A-BD26-CE7B2C14AAD1}"/>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258791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DABBD-375A-A23B-ABCA-0244651A0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1D1644-42D1-7DC5-600A-14C53F772D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8F8365-2B68-814C-717F-9B532AB66F1D}"/>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5" name="Footer Placeholder 4">
            <a:extLst>
              <a:ext uri="{FF2B5EF4-FFF2-40B4-BE49-F238E27FC236}">
                <a16:creationId xmlns:a16="http://schemas.microsoft.com/office/drawing/2014/main" id="{158249A4-B104-466F-C924-C670139BE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9C27A-36D1-7050-397C-F39E018EC1FF}"/>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7624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59CB43-4B50-083F-2270-B04F3228EC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5AC342-D380-2301-F2B0-2DCFFEC4D7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9D1921-02DC-01A0-D3BC-69ADB099A2C8}"/>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5" name="Footer Placeholder 4">
            <a:extLst>
              <a:ext uri="{FF2B5EF4-FFF2-40B4-BE49-F238E27FC236}">
                <a16:creationId xmlns:a16="http://schemas.microsoft.com/office/drawing/2014/main" id="{0B948B48-DD57-347C-AE93-36D8A3A7E5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D8BE7-EC2C-E9CE-2525-C2E1F2B34483}"/>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1555589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C7E35-18C9-76F6-8DC6-E55EEC2B8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6A9BBF-C4F3-29BE-F5FB-E1EC272E3B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C7A0A-1A29-BBED-A22E-05837D762298}"/>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5" name="Footer Placeholder 4">
            <a:extLst>
              <a:ext uri="{FF2B5EF4-FFF2-40B4-BE49-F238E27FC236}">
                <a16:creationId xmlns:a16="http://schemas.microsoft.com/office/drawing/2014/main" id="{4DC86C12-8A44-6AA6-F361-C0C354B110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BE3B2-8BF7-BC40-153D-D521A86CB182}"/>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240405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DF8F-93B3-981C-B209-B49B416E32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F0F93C-C61D-D2E9-E41F-BB295C9699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87B67E-D693-F298-E334-1F47EB1FE9BB}"/>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5" name="Footer Placeholder 4">
            <a:extLst>
              <a:ext uri="{FF2B5EF4-FFF2-40B4-BE49-F238E27FC236}">
                <a16:creationId xmlns:a16="http://schemas.microsoft.com/office/drawing/2014/main" id="{53064833-5459-0485-E913-E0C9EAD5A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D5EC6-B6EB-955F-D9ED-34A9C489ACC7}"/>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1260329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6B3DA-BAF4-A3C6-856D-2FAC4AA9AE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CC14-85F7-37D6-DAB3-A88F1B9A9A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FDF003-2950-B02D-F33D-8453CFE267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9BE25C-73DD-8FDB-9B85-D45893B3CE3D}"/>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6" name="Footer Placeholder 5">
            <a:extLst>
              <a:ext uri="{FF2B5EF4-FFF2-40B4-BE49-F238E27FC236}">
                <a16:creationId xmlns:a16="http://schemas.microsoft.com/office/drawing/2014/main" id="{0EC8BAB9-3524-011D-3FEB-BF6FF12CE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011074-94D5-C0E6-CCC0-E5C3FC50FEE0}"/>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3327108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D58BA-4E8F-2A66-58FA-7C1D922F48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A80A2A-0B48-CBCD-2AAC-E9FE306FCC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BC079D-2189-80DD-7DD1-311A2BBE0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49C9DE-F2BA-72AB-1897-7444DD0660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4A6CA7-C0BE-FD3D-F3AF-481BDFBC0C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213AA3-5F37-EDAB-B906-626789A8D477}"/>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8" name="Footer Placeholder 7">
            <a:extLst>
              <a:ext uri="{FF2B5EF4-FFF2-40B4-BE49-F238E27FC236}">
                <a16:creationId xmlns:a16="http://schemas.microsoft.com/office/drawing/2014/main" id="{E2271AC6-9C08-929A-C992-127FB11181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278495-B02B-7E84-49E3-8AA9A3B9E97F}"/>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101490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CFE8-56A1-8640-0E44-BA1A1D2C77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CE04E-A854-8E5D-C5B9-47CD72CA969B}"/>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4" name="Footer Placeholder 3">
            <a:extLst>
              <a:ext uri="{FF2B5EF4-FFF2-40B4-BE49-F238E27FC236}">
                <a16:creationId xmlns:a16="http://schemas.microsoft.com/office/drawing/2014/main" id="{721CA497-F66E-A0DF-EDEE-CE0A84AB14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61362-616B-CB61-DDED-7718D4E9B783}"/>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3369271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A1C5A-56C6-CC51-BCCF-EBE623288B77}"/>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3" name="Footer Placeholder 2">
            <a:extLst>
              <a:ext uri="{FF2B5EF4-FFF2-40B4-BE49-F238E27FC236}">
                <a16:creationId xmlns:a16="http://schemas.microsoft.com/office/drawing/2014/main" id="{3A5C983F-518F-8FAC-9975-D9EDCB8E88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41ADD9-6673-40DF-AE5A-2DBAF50233C0}"/>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353185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D6CA-9585-B1E0-41C7-8D00BB9071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0EAB4B-7920-90FE-4ABC-B78EB6116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936668-9E2B-4615-7CE5-6D838BDCD9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84AFB0-E897-374A-0257-5B08515D17C0}"/>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6" name="Footer Placeholder 5">
            <a:extLst>
              <a:ext uri="{FF2B5EF4-FFF2-40B4-BE49-F238E27FC236}">
                <a16:creationId xmlns:a16="http://schemas.microsoft.com/office/drawing/2014/main" id="{01C9E25C-69A3-34FD-F2DA-0564E11A9D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1610C2-A138-3C53-466F-F0BA66170818}"/>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237863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620EA-1174-CE3D-7826-20C7061DE9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E09CB-1995-F0F6-8B64-4E9F10F77E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98BE2A-406D-9692-2929-D56FB881A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4CA9EC-DEC4-409E-3EFE-778A8D271026}"/>
              </a:ext>
            </a:extLst>
          </p:cNvPr>
          <p:cNvSpPr>
            <a:spLocks noGrp="1"/>
          </p:cNvSpPr>
          <p:nvPr>
            <p:ph type="dt" sz="half" idx="10"/>
          </p:nvPr>
        </p:nvSpPr>
        <p:spPr/>
        <p:txBody>
          <a:bodyPr/>
          <a:lstStyle/>
          <a:p>
            <a:fld id="{3E7363DE-6ADA-4E43-9038-E5E156E0AAEC}" type="datetimeFigureOut">
              <a:rPr lang="en-US" smtClean="0"/>
              <a:t>3/24/2026</a:t>
            </a:fld>
            <a:endParaRPr lang="en-US"/>
          </a:p>
        </p:txBody>
      </p:sp>
      <p:sp>
        <p:nvSpPr>
          <p:cNvPr id="6" name="Footer Placeholder 5">
            <a:extLst>
              <a:ext uri="{FF2B5EF4-FFF2-40B4-BE49-F238E27FC236}">
                <a16:creationId xmlns:a16="http://schemas.microsoft.com/office/drawing/2014/main" id="{3B5E0267-6128-54B2-D465-B8BF748C3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E6E204-AD12-A667-77E5-394A19FFADF6}"/>
              </a:ext>
            </a:extLst>
          </p:cNvPr>
          <p:cNvSpPr>
            <a:spLocks noGrp="1"/>
          </p:cNvSpPr>
          <p:nvPr>
            <p:ph type="sldNum" sz="quarter" idx="12"/>
          </p:nvPr>
        </p:nvSpPr>
        <p:spPr/>
        <p:txBody>
          <a:bodyPr/>
          <a:lstStyle/>
          <a:p>
            <a:fld id="{796360FA-F122-471C-B6A2-756E544C63C5}" type="slidenum">
              <a:rPr lang="en-US" smtClean="0"/>
              <a:t>‹#›</a:t>
            </a:fld>
            <a:endParaRPr lang="en-US"/>
          </a:p>
        </p:txBody>
      </p:sp>
    </p:spTree>
    <p:extLst>
      <p:ext uri="{BB962C8B-B14F-4D97-AF65-F5344CB8AC3E}">
        <p14:creationId xmlns:p14="http://schemas.microsoft.com/office/powerpoint/2010/main" val="1399570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871E72-71F6-49FF-70E1-57C3AC6113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513EBF-5CA3-70CC-05A5-D5F6BD3862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EE36C-63D1-0B5E-C0A4-0C33EE6FF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7363DE-6ADA-4E43-9038-E5E156E0AAEC}" type="datetimeFigureOut">
              <a:rPr lang="en-US" smtClean="0"/>
              <a:t>3/24/2026</a:t>
            </a:fld>
            <a:endParaRPr lang="en-US"/>
          </a:p>
        </p:txBody>
      </p:sp>
      <p:sp>
        <p:nvSpPr>
          <p:cNvPr id="5" name="Footer Placeholder 4">
            <a:extLst>
              <a:ext uri="{FF2B5EF4-FFF2-40B4-BE49-F238E27FC236}">
                <a16:creationId xmlns:a16="http://schemas.microsoft.com/office/drawing/2014/main" id="{323E7A68-F0A9-59CC-4418-205C546D6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2649AC1-E7DB-B961-BC32-BA1F9E3770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96360FA-F122-471C-B6A2-756E544C63C5}" type="slidenum">
              <a:rPr lang="en-US" smtClean="0"/>
              <a:t>‹#›</a:t>
            </a:fld>
            <a:endParaRPr lang="en-US"/>
          </a:p>
        </p:txBody>
      </p:sp>
    </p:spTree>
    <p:extLst>
      <p:ext uri="{BB962C8B-B14F-4D97-AF65-F5344CB8AC3E}">
        <p14:creationId xmlns:p14="http://schemas.microsoft.com/office/powerpoint/2010/main" val="1633185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1.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900" y="323599"/>
            <a:ext cx="4286198" cy="3898298"/>
          </a:xfrm>
          <a:prstGeom prst="rect">
            <a:avLst/>
          </a:prstGeom>
        </p:spPr>
      </p:pic>
      <p:sp>
        <p:nvSpPr>
          <p:cNvPr id="2" name="TextBox 1">
            <a:extLst>
              <a:ext uri="{FF2B5EF4-FFF2-40B4-BE49-F238E27FC236}">
                <a16:creationId xmlns:a16="http://schemas.microsoft.com/office/drawing/2014/main" id="{B3822545-3F96-4445-B542-28EC2105DDFC}"/>
              </a:ext>
            </a:extLst>
          </p:cNvPr>
          <p:cNvSpPr txBox="1"/>
          <p:nvPr/>
        </p:nvSpPr>
        <p:spPr>
          <a:xfrm>
            <a:off x="503142" y="4585252"/>
            <a:ext cx="1118571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Baskerville Old Face" panose="02020602080505020303" pitchFamily="18" charset="0"/>
                <a:ea typeface="+mn-ea"/>
                <a:cs typeface="+mn-cs"/>
              </a:rPr>
              <a:t>Class 5A: </a:t>
            </a:r>
            <a:r>
              <a:rPr lang="en-US" sz="4400" dirty="0">
                <a:solidFill>
                  <a:prstClr val="black"/>
                </a:solidFill>
                <a:latin typeface="Baskerville Old Face" panose="02020602080505020303" pitchFamily="18" charset="0"/>
              </a:rPr>
              <a:t>Does God Exist if Evil Exists?</a:t>
            </a:r>
            <a:endParaRPr kumimoji="0" lang="en-US" sz="4400" b="0" i="0" u="none" strike="noStrike" kern="1200" cap="none" spc="0" normalizeH="0" baseline="0" noProof="0" dirty="0">
              <a:ln>
                <a:noFill/>
              </a:ln>
              <a:solidFill>
                <a:prstClr val="black"/>
              </a:solidFill>
              <a:effectLst/>
              <a:uLnTx/>
              <a:uFillTx/>
              <a:latin typeface="Baskerville Old Face" panose="02020602080505020303" pitchFamily="18" charset="0"/>
              <a:ea typeface="+mn-ea"/>
              <a:cs typeface="+mn-cs"/>
            </a:endParaRPr>
          </a:p>
        </p:txBody>
      </p:sp>
    </p:spTree>
    <p:extLst>
      <p:ext uri="{BB962C8B-B14F-4D97-AF65-F5344CB8AC3E}">
        <p14:creationId xmlns:p14="http://schemas.microsoft.com/office/powerpoint/2010/main" val="1609004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558800" y="2692564"/>
            <a:ext cx="10439400" cy="3016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Calibri" panose="020F0502020204030204"/>
                <a:ea typeface="+mn-ea"/>
                <a:cs typeface="+mn-cs"/>
              </a:rPr>
              <a:t>We know what is </a:t>
            </a:r>
            <a:r>
              <a:rPr kumimoji="0" lang="en-US" sz="3800" b="0" i="1" u="none" strike="noStrike" kern="1200" cap="none" spc="0" normalizeH="0" baseline="0" noProof="0" dirty="0">
                <a:ln>
                  <a:noFill/>
                </a:ln>
                <a:solidFill>
                  <a:prstClr val="black"/>
                </a:solidFill>
                <a:effectLst/>
                <a:uLnTx/>
                <a:uFillTx/>
                <a:latin typeface="Calibri" panose="020F0502020204030204"/>
                <a:ea typeface="+mn-ea"/>
                <a:cs typeface="+mn-cs"/>
              </a:rPr>
              <a:t>wrong</a:t>
            </a:r>
            <a:r>
              <a:rPr kumimoji="0" lang="en-US" sz="3800" b="0" i="0" u="none" strike="noStrike" kern="1200" cap="none" spc="0" normalizeH="0" baseline="0" noProof="0" dirty="0">
                <a:ln>
                  <a:noFill/>
                </a:ln>
                <a:solidFill>
                  <a:prstClr val="black"/>
                </a:solidFill>
                <a:effectLst/>
                <a:uLnTx/>
                <a:uFillTx/>
                <a:latin typeface="Calibri" panose="020F0502020204030204"/>
                <a:ea typeface="+mn-ea"/>
                <a:cs typeface="+mn-cs"/>
              </a:rPr>
              <a:t>, because we know</a:t>
            </a:r>
            <a:r>
              <a:rPr kumimoji="0" lang="en-US" sz="3800" b="0" i="0" u="none" strike="noStrike" kern="1200" cap="none" spc="0" normalizeH="0" noProof="0" dirty="0">
                <a:ln>
                  <a:noFill/>
                </a:ln>
                <a:solidFill>
                  <a:prstClr val="black"/>
                </a:solidFill>
                <a:effectLst/>
                <a:uLnTx/>
                <a:uFillTx/>
                <a:latin typeface="Calibri" panose="020F0502020204030204"/>
                <a:ea typeface="+mn-ea"/>
                <a:cs typeface="+mn-cs"/>
              </a:rPr>
              <a:t> what 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800" b="1" dirty="0">
                <a:solidFill>
                  <a:prstClr val="black"/>
                </a:solidFill>
                <a:latin typeface="Calibri" panose="020F0502020204030204"/>
              </a:rPr>
              <a:t>Right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800" b="1"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800" noProof="0" dirty="0">
                <a:solidFill>
                  <a:prstClr val="black"/>
                </a:solidFill>
                <a:latin typeface="Calibri" panose="020F0502020204030204"/>
              </a:rPr>
              <a:t>Incorrect…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dirty="0">
                <a:ln>
                  <a:noFill/>
                </a:ln>
                <a:solidFill>
                  <a:prstClr val="black"/>
                </a:solidFill>
                <a:effectLst/>
                <a:uLnTx/>
                <a:uFillTx/>
                <a:latin typeface="Calibri" panose="020F0502020204030204"/>
              </a:rPr>
              <a:t>Correct</a:t>
            </a:r>
            <a:endParaRPr kumimoji="0" lang="en-US" sz="38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1868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4311332" y="1544838"/>
            <a:ext cx="5134817"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dirty="0">
                <a:solidFill>
                  <a:prstClr val="black"/>
                </a:solidFill>
                <a:latin typeface="Calibri" panose="020F0502020204030204"/>
              </a:rPr>
              <a:t>A bad painting…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rPr>
              <a:t>A good painting…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200" dirty="0">
                <a:solidFill>
                  <a:prstClr val="black"/>
                </a:solidFill>
                <a:latin typeface="Calibri" panose="020F0502020204030204"/>
              </a:rPr>
              <a:t>A crooked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rPr>
              <a:t>A straight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200" dirty="0">
                <a:solidFill>
                  <a:prstClr val="black"/>
                </a:solidFill>
                <a:latin typeface="Calibri" panose="020F0502020204030204"/>
              </a:rPr>
              <a:t>A good Soccer Player…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Calibri" panose="020F0502020204030204"/>
              </a:rPr>
              <a:t>A bad </a:t>
            </a:r>
            <a:r>
              <a:rPr lang="en-US" sz="4200" b="1" dirty="0">
                <a:solidFill>
                  <a:prstClr val="black"/>
                </a:solidFill>
                <a:latin typeface="Calibri" panose="020F0502020204030204"/>
              </a:rPr>
              <a:t>soccer player</a:t>
            </a:r>
            <a:r>
              <a:rPr kumimoji="0" lang="en-US" sz="4200" b="1" i="0" u="none" strike="noStrike" kern="1200" cap="none" spc="0" normalizeH="0" baseline="0" noProof="0" dirty="0">
                <a:ln>
                  <a:noFill/>
                </a:ln>
                <a:solidFill>
                  <a:prstClr val="black"/>
                </a:solidFill>
                <a:effectLst/>
                <a:uLnTx/>
                <a:uFillTx/>
                <a:latin typeface="Calibri" panose="020F0502020204030204"/>
              </a:rPr>
              <a:t>…</a:t>
            </a:r>
          </a:p>
        </p:txBody>
      </p:sp>
    </p:spTree>
    <p:extLst>
      <p:ext uri="{BB962C8B-B14F-4D97-AF65-F5344CB8AC3E}">
        <p14:creationId xmlns:p14="http://schemas.microsoft.com/office/powerpoint/2010/main" val="136710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p:cNvSpPr txBox="1"/>
          <p:nvPr/>
        </p:nvSpPr>
        <p:spPr>
          <a:xfrm>
            <a:off x="2120900" y="2391486"/>
            <a:ext cx="9486586" cy="3170099"/>
          </a:xfrm>
          <a:prstGeom prst="rect">
            <a:avLst/>
          </a:prstGeom>
          <a:noFill/>
        </p:spPr>
        <p:txBody>
          <a:bodyPr wrap="square" rtlCol="0">
            <a:spAutoFit/>
          </a:bodyPr>
          <a:lstStyle/>
          <a:p>
            <a:r>
              <a:rPr lang="en-US" sz="4000" dirty="0"/>
              <a:t>Evil only makes sense when comparing it to something good.  Without God as the standard of real or objective good, it is hard (even impossible) to ground an event as evil, morally wrong, or a tragedy.</a:t>
            </a:r>
          </a:p>
        </p:txBody>
      </p:sp>
    </p:spTree>
    <p:extLst>
      <p:ext uri="{BB962C8B-B14F-4D97-AF65-F5344CB8AC3E}">
        <p14:creationId xmlns:p14="http://schemas.microsoft.com/office/powerpoint/2010/main" val="231174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2816944" y="2327986"/>
            <a:ext cx="948658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is evil, then?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if God doesn’t exist?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What would a world without God and   	objective good look?</a:t>
            </a:r>
          </a:p>
        </p:txBody>
      </p:sp>
    </p:spTree>
    <p:extLst>
      <p:ext uri="{BB962C8B-B14F-4D97-AF65-F5344CB8AC3E}">
        <p14:creationId xmlns:p14="http://schemas.microsoft.com/office/powerpoint/2010/main" val="422245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271263"/>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3531944" y="1729504"/>
            <a:ext cx="948658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Hitler: </a:t>
            </a:r>
            <a:r>
              <a:rPr lang="en-US" sz="4000" b="1" dirty="0">
                <a:solidFill>
                  <a:prstClr val="black"/>
                </a:solidFill>
                <a:latin typeface="Calibri" panose="020F0502020204030204"/>
              </a:rPr>
              <a:t>Kill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Mother Teresa: </a:t>
            </a: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Help people</a:t>
            </a: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Jeffrey Dahmer: </a:t>
            </a:r>
            <a:r>
              <a:rPr lang="en-US" sz="4000" b="1" dirty="0">
                <a:solidFill>
                  <a:prstClr val="black"/>
                </a:solidFill>
                <a:latin typeface="Calibri" panose="020F0502020204030204"/>
              </a:rPr>
              <a:t>Eat people</a:t>
            </a:r>
            <a:r>
              <a:rPr lang="en-US" sz="4000" dirty="0">
                <a:solidFill>
                  <a:prstClr val="black"/>
                </a:solidFill>
                <a:latin typeface="Calibri" panose="020F050202020403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a:solidFill>
                  <a:prstClr val="black"/>
                </a:solidFill>
                <a:latin typeface="Calibri" panose="020F0502020204030204"/>
              </a:rPr>
              <a:t>Who’s to know?  Who cares?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No ultimate right</a:t>
            </a:r>
            <a:r>
              <a:rPr lang="en-US" sz="4000" dirty="0">
                <a:solidFill>
                  <a:prstClr val="black"/>
                </a:solidFill>
                <a:latin typeface="Calibri" panose="020F0502020204030204"/>
              </a:rPr>
              <a:t> and wrong.</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11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2084144" y="2788526"/>
            <a:ext cx="9486586"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200" dirty="0">
                <a:solidFill>
                  <a:prstClr val="black"/>
                </a:solidFill>
                <a:latin typeface="Calibri" panose="020F0502020204030204"/>
              </a:rPr>
              <a:t>Therefore, real evil in the world actually proves God, rather than disproves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i="0" u="none" strike="noStrike" kern="1200" cap="none" spc="0" normalizeH="0" baseline="0" noProof="0" dirty="0">
                <a:ln>
                  <a:noFill/>
                </a:ln>
                <a:solidFill>
                  <a:prstClr val="black"/>
                </a:solidFill>
                <a:effectLst/>
                <a:uLnTx/>
                <a:uFillTx/>
                <a:latin typeface="Calibri" panose="020F0502020204030204"/>
              </a:rPr>
              <a:t>How</a:t>
            </a:r>
            <a:r>
              <a:rPr kumimoji="0" lang="en-US" sz="4200" i="0" u="none" strike="noStrike" kern="1200" cap="none" spc="0" normalizeH="0" noProof="0" dirty="0">
                <a:ln>
                  <a:noFill/>
                </a:ln>
                <a:solidFill>
                  <a:prstClr val="black"/>
                </a:solidFill>
                <a:effectLst/>
                <a:uLnTx/>
                <a:uFillTx/>
                <a:latin typeface="Calibri" panose="020F0502020204030204"/>
              </a:rPr>
              <a:t> so?</a:t>
            </a:r>
            <a:endParaRPr kumimoji="0" lang="en-US" sz="420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25254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p:cNvSpPr txBox="1"/>
          <p:nvPr/>
        </p:nvSpPr>
        <p:spPr>
          <a:xfrm>
            <a:off x="2260600" y="2294437"/>
            <a:ext cx="9302254" cy="3416320"/>
          </a:xfrm>
          <a:prstGeom prst="rect">
            <a:avLst/>
          </a:prstGeom>
          <a:noFill/>
        </p:spPr>
        <p:txBody>
          <a:bodyPr wrap="square" rtlCol="0">
            <a:spAutoFit/>
          </a:bodyPr>
          <a:lstStyle/>
          <a:p>
            <a:r>
              <a:rPr lang="en-US" sz="3600" dirty="0"/>
              <a:t>“My argument against God was that the universe seemed so cruel and unjust.  But how had I got this idea of just and unjust?  A man does not call a line crooked unless he has some idea of a straight line.  What was I comparing this universe with when I called it unjust?”  </a:t>
            </a:r>
            <a:r>
              <a:rPr lang="en-US" sz="3200" dirty="0"/>
              <a:t>- </a:t>
            </a:r>
            <a:r>
              <a:rPr lang="en-US" sz="3200" i="1" dirty="0"/>
              <a:t>C.S. Lewis</a:t>
            </a:r>
          </a:p>
        </p:txBody>
      </p:sp>
    </p:spTree>
    <p:extLst>
      <p:ext uri="{BB962C8B-B14F-4D97-AF65-F5344CB8AC3E}">
        <p14:creationId xmlns:p14="http://schemas.microsoft.com/office/powerpoint/2010/main" val="56401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7" name="TextBox 6">
            <a:extLst>
              <a:ext uri="{FF2B5EF4-FFF2-40B4-BE49-F238E27FC236}">
                <a16:creationId xmlns:a16="http://schemas.microsoft.com/office/drawing/2014/main" id="{6B3189B3-AEB4-46C6-A484-338D76112382}"/>
              </a:ext>
            </a:extLst>
          </p:cNvPr>
          <p:cNvSpPr txBox="1"/>
          <p:nvPr/>
        </p:nvSpPr>
        <p:spPr>
          <a:xfrm>
            <a:off x="2891246" y="1991114"/>
            <a:ext cx="7907247" cy="3170099"/>
          </a:xfrm>
          <a:prstGeom prst="rect">
            <a:avLst/>
          </a:prstGeom>
          <a:noFill/>
        </p:spPr>
        <p:txBody>
          <a:bodyPr wrap="square" rtlCol="0">
            <a:spAutoFit/>
          </a:bodyPr>
          <a:lstStyle/>
          <a:p>
            <a:r>
              <a:rPr lang="en-US" sz="4000" dirty="0"/>
              <a:t>Tooth Decay:</a:t>
            </a:r>
          </a:p>
          <a:p>
            <a:r>
              <a:rPr lang="en-US" sz="4000" b="1" dirty="0"/>
              <a:t>Evil (sin) ----- something’s wrong</a:t>
            </a:r>
          </a:p>
          <a:p>
            <a:endParaRPr lang="en-US" sz="4000" dirty="0"/>
          </a:p>
          <a:p>
            <a:r>
              <a:rPr lang="en-US" sz="4000" dirty="0"/>
              <a:t>Perfect Tooth: --- Something right. </a:t>
            </a:r>
          </a:p>
          <a:p>
            <a:r>
              <a:rPr lang="en-US" sz="4000" b="1" dirty="0"/>
              <a:t>Good (God)</a:t>
            </a:r>
          </a:p>
        </p:txBody>
      </p:sp>
    </p:spTree>
    <p:extLst>
      <p:ext uri="{BB962C8B-B14F-4D97-AF65-F5344CB8AC3E}">
        <p14:creationId xmlns:p14="http://schemas.microsoft.com/office/powerpoint/2010/main" val="160677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0E0C3-C268-439F-309E-897C53A5988A}"/>
            </a:ext>
          </a:extLst>
        </p:cNvPr>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B9817F25-6E4E-98B8-695A-08A9FFA44FB8}"/>
              </a:ext>
            </a:extLst>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a:extLst>
                          <a:ext uri="{FF2B5EF4-FFF2-40B4-BE49-F238E27FC236}">
                            <a16:creationId xmlns:a16="http://schemas.microsoft.com/office/drawing/2014/main" id="{B9817F25-6E4E-98B8-695A-08A9FFA44FB8}"/>
                          </a:ext>
                        </a:extLst>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a:extLst>
              <a:ext uri="{FF2B5EF4-FFF2-40B4-BE49-F238E27FC236}">
                <a16:creationId xmlns:a16="http://schemas.microsoft.com/office/drawing/2014/main" id="{B652D415-9167-8274-6C15-A7D4856A9C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0CE42B-7B4F-DB03-C3FF-898E924AC5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a:extLst>
              <a:ext uri="{FF2B5EF4-FFF2-40B4-BE49-F238E27FC236}">
                <a16:creationId xmlns:a16="http://schemas.microsoft.com/office/drawing/2014/main" id="{67ABF7CB-5AC0-1D88-9E8A-DBDAF0385EBE}"/>
              </a:ext>
            </a:extLst>
          </p:cNvPr>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a:extLst>
              <a:ext uri="{FF2B5EF4-FFF2-40B4-BE49-F238E27FC236}">
                <a16:creationId xmlns:a16="http://schemas.microsoft.com/office/drawing/2014/main" id="{F14B9305-6C2C-6A86-6932-67AD2B9F11F2}"/>
              </a:ext>
            </a:extLst>
          </p:cNvPr>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7" name="TextBox 6">
            <a:extLst>
              <a:ext uri="{FF2B5EF4-FFF2-40B4-BE49-F238E27FC236}">
                <a16:creationId xmlns:a16="http://schemas.microsoft.com/office/drawing/2014/main" id="{211C26AA-4B35-DDED-6D43-8ABA7216DB03}"/>
              </a:ext>
            </a:extLst>
          </p:cNvPr>
          <p:cNvSpPr txBox="1"/>
          <p:nvPr/>
        </p:nvSpPr>
        <p:spPr>
          <a:xfrm>
            <a:off x="1881052" y="2345057"/>
            <a:ext cx="9378996" cy="3170099"/>
          </a:xfrm>
          <a:prstGeom prst="rect">
            <a:avLst/>
          </a:prstGeom>
          <a:noFill/>
        </p:spPr>
        <p:txBody>
          <a:bodyPr wrap="square" rtlCol="0">
            <a:spAutoFit/>
          </a:bodyPr>
          <a:lstStyle/>
          <a:p>
            <a:r>
              <a:rPr lang="en-US" sz="4000" dirty="0"/>
              <a:t>Therefore, </a:t>
            </a:r>
          </a:p>
          <a:p>
            <a:endParaRPr lang="en-US" sz="4000" b="1" dirty="0"/>
          </a:p>
          <a:p>
            <a:r>
              <a:rPr lang="en-US" sz="4000" b="1" dirty="0"/>
              <a:t>Anything evil is sin. </a:t>
            </a:r>
          </a:p>
          <a:p>
            <a:r>
              <a:rPr lang="en-US" sz="4000" b="1" dirty="0"/>
              <a:t>And anything sinful is evil. </a:t>
            </a:r>
          </a:p>
          <a:p>
            <a:r>
              <a:rPr lang="en-US" sz="4000" b="1" dirty="0"/>
              <a:t>Evil is sin, or sin is the definition of evil. </a:t>
            </a:r>
          </a:p>
        </p:txBody>
      </p:sp>
    </p:spTree>
    <p:extLst>
      <p:ext uri="{BB962C8B-B14F-4D97-AF65-F5344CB8AC3E}">
        <p14:creationId xmlns:p14="http://schemas.microsoft.com/office/powerpoint/2010/main" val="412598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C2C59-401E-9D55-C998-DF94817B4A46}"/>
            </a:ext>
          </a:extLst>
        </p:cNvPr>
        <p:cNvGrpSpPr/>
        <p:nvPr/>
      </p:nvGrpSpPr>
      <p:grpSpPr>
        <a:xfrm>
          <a:off x="0" y="0"/>
          <a:ext cx="0" cy="0"/>
          <a:chOff x="0" y="0"/>
          <a:chExt cx="0" cy="0"/>
        </a:xfrm>
      </p:grpSpPr>
      <p:graphicFrame>
        <p:nvGraphicFramePr>
          <p:cNvPr id="2" name="Object 1">
            <a:hlinkClick r:id="" action="ppaction://ole?verb=0"/>
            <a:extLst>
              <a:ext uri="{FF2B5EF4-FFF2-40B4-BE49-F238E27FC236}">
                <a16:creationId xmlns:a16="http://schemas.microsoft.com/office/drawing/2014/main" id="{84CC3E08-2AAE-D2DD-FD4E-427316C31437}"/>
              </a:ext>
            </a:extLst>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a:extLst>
                          <a:ext uri="{FF2B5EF4-FFF2-40B4-BE49-F238E27FC236}">
                            <a16:creationId xmlns:a16="http://schemas.microsoft.com/office/drawing/2014/main" id="{84CC3E08-2AAE-D2DD-FD4E-427316C31437}"/>
                          </a:ext>
                        </a:extLst>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a:extLst>
              <a:ext uri="{FF2B5EF4-FFF2-40B4-BE49-F238E27FC236}">
                <a16:creationId xmlns:a16="http://schemas.microsoft.com/office/drawing/2014/main" id="{DEB3218D-6589-3708-F880-378A195986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0D9E54-8691-799F-ABEB-59F8E603D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a:extLst>
              <a:ext uri="{FF2B5EF4-FFF2-40B4-BE49-F238E27FC236}">
                <a16:creationId xmlns:a16="http://schemas.microsoft.com/office/drawing/2014/main" id="{E14C83BF-01EA-1324-EBC0-34C2C570D9E8}"/>
              </a:ext>
            </a:extLst>
          </p:cNvPr>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a:extLst>
              <a:ext uri="{FF2B5EF4-FFF2-40B4-BE49-F238E27FC236}">
                <a16:creationId xmlns:a16="http://schemas.microsoft.com/office/drawing/2014/main" id="{C3EECE78-F2F4-44B2-9209-B78B02B3F526}"/>
              </a:ext>
            </a:extLst>
          </p:cNvPr>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7" name="TextBox 6">
            <a:extLst>
              <a:ext uri="{FF2B5EF4-FFF2-40B4-BE49-F238E27FC236}">
                <a16:creationId xmlns:a16="http://schemas.microsoft.com/office/drawing/2014/main" id="{963EC8A9-EFFA-AF41-7E38-0EFA8D1244C7}"/>
              </a:ext>
            </a:extLst>
          </p:cNvPr>
          <p:cNvSpPr txBox="1"/>
          <p:nvPr/>
        </p:nvSpPr>
        <p:spPr>
          <a:xfrm>
            <a:off x="1881052" y="2345057"/>
            <a:ext cx="9378996" cy="3785652"/>
          </a:xfrm>
          <a:prstGeom prst="rect">
            <a:avLst/>
          </a:prstGeom>
          <a:noFill/>
        </p:spPr>
        <p:txBody>
          <a:bodyPr wrap="square" rtlCol="0">
            <a:spAutoFit/>
          </a:bodyPr>
          <a:lstStyle/>
          <a:p>
            <a:r>
              <a:rPr lang="en-US" sz="4000" dirty="0"/>
              <a:t>If someone walks away from God because of evil, they haven’t stopped evil, they have only removed the source of hope. </a:t>
            </a:r>
          </a:p>
          <a:p>
            <a:endParaRPr lang="en-US" sz="4000" dirty="0"/>
          </a:p>
          <a:p>
            <a:r>
              <a:rPr lang="en-US" sz="4000" b="1" dirty="0"/>
              <a:t>Why, because people are the source of evil, not God. </a:t>
            </a:r>
          </a:p>
        </p:txBody>
      </p:sp>
    </p:spTree>
    <p:extLst>
      <p:ext uri="{BB962C8B-B14F-4D97-AF65-F5344CB8AC3E}">
        <p14:creationId xmlns:p14="http://schemas.microsoft.com/office/powerpoint/2010/main" val="59176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pic>
        <p:nvPicPr>
          <p:cNvPr id="118789" name="Picture 5" descr="http://flaglerlive.com/wp-content/uploads/painters-hill-house.jpg"/>
          <p:cNvPicPr>
            <a:picLocks noChangeAspect="1" noChangeArrowheads="1"/>
          </p:cNvPicPr>
          <p:nvPr/>
        </p:nvPicPr>
        <p:blipFill rotWithShape="1">
          <a:blip r:embed="rId6">
            <a:extLst>
              <a:ext uri="{28A0092B-C50C-407E-A947-70E740481C1C}">
                <a14:useLocalDpi xmlns:a14="http://schemas.microsoft.com/office/drawing/2010/main" val="0"/>
              </a:ext>
            </a:extLst>
          </a:blip>
          <a:srcRect t="11497" b="19918"/>
          <a:stretch/>
        </p:blipFill>
        <p:spPr bwMode="auto">
          <a:xfrm>
            <a:off x="4347183" y="2818360"/>
            <a:ext cx="5845243" cy="26566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332813" y="2934549"/>
            <a:ext cx="3291321" cy="2308324"/>
          </a:xfrm>
          <a:prstGeom prst="rect">
            <a:avLst/>
          </a:prstGeom>
          <a:noFill/>
        </p:spPr>
        <p:txBody>
          <a:bodyPr wrap="square" rtlCol="0">
            <a:spAutoFit/>
          </a:bodyPr>
          <a:lstStyle/>
          <a:p>
            <a:pPr algn="ctr"/>
            <a:r>
              <a:rPr lang="en-US" sz="3600" dirty="0">
                <a:latin typeface="+mj-lt"/>
              </a:rPr>
              <a:t>Two primary ways of thinking through evil and suffering</a:t>
            </a:r>
          </a:p>
        </p:txBody>
      </p:sp>
      <p:sp>
        <p:nvSpPr>
          <p:cNvPr id="10" name="TextBox 9"/>
          <p:cNvSpPr txBox="1"/>
          <p:nvPr/>
        </p:nvSpPr>
        <p:spPr>
          <a:xfrm>
            <a:off x="4655649" y="5500708"/>
            <a:ext cx="5804453" cy="646331"/>
          </a:xfrm>
          <a:prstGeom prst="rect">
            <a:avLst/>
          </a:prstGeom>
          <a:noFill/>
        </p:spPr>
        <p:txBody>
          <a:bodyPr wrap="square" rtlCol="0">
            <a:spAutoFit/>
          </a:bodyPr>
          <a:lstStyle/>
          <a:p>
            <a:r>
              <a:rPr lang="en-US" sz="3600" dirty="0"/>
              <a:t>Intellectual:  </a:t>
            </a:r>
            <a:r>
              <a:rPr lang="en-US" sz="3600" dirty="0">
                <a:latin typeface="+mj-lt"/>
              </a:rPr>
              <a:t>the foundation</a:t>
            </a:r>
          </a:p>
        </p:txBody>
      </p:sp>
      <p:sp>
        <p:nvSpPr>
          <p:cNvPr id="11" name="Rectangle 10"/>
          <p:cNvSpPr/>
          <p:nvPr/>
        </p:nvSpPr>
        <p:spPr>
          <a:xfrm>
            <a:off x="7514367" y="2938719"/>
            <a:ext cx="2095445" cy="646331"/>
          </a:xfrm>
          <a:prstGeom prst="rect">
            <a:avLst/>
          </a:prstGeom>
        </p:spPr>
        <p:txBody>
          <a:bodyPr wrap="none">
            <a:spAutoFit/>
          </a:bodyPr>
          <a:lstStyle/>
          <a:p>
            <a:r>
              <a:rPr lang="en-US" sz="3600" dirty="0"/>
              <a:t>Emotional</a:t>
            </a:r>
          </a:p>
        </p:txBody>
      </p:sp>
    </p:spTree>
    <p:extLst>
      <p:ext uri="{BB962C8B-B14F-4D97-AF65-F5344CB8AC3E}">
        <p14:creationId xmlns:p14="http://schemas.microsoft.com/office/powerpoint/2010/main" val="54670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p:cNvSpPr txBox="1"/>
          <p:nvPr/>
        </p:nvSpPr>
        <p:spPr>
          <a:xfrm>
            <a:off x="3030535" y="2369228"/>
            <a:ext cx="8358314" cy="3416320"/>
          </a:xfrm>
          <a:prstGeom prst="rect">
            <a:avLst/>
          </a:prstGeom>
          <a:noFill/>
        </p:spPr>
        <p:txBody>
          <a:bodyPr wrap="square" rtlCol="0">
            <a:spAutoFit/>
          </a:bodyPr>
          <a:lstStyle/>
          <a:p>
            <a:pPr marL="342900" indent="-342900">
              <a:buFont typeface="+mj-lt"/>
              <a:buAutoNum type="arabicPeriod"/>
            </a:pPr>
            <a:r>
              <a:rPr lang="en-US" sz="3600" dirty="0"/>
              <a:t>Evil exists.</a:t>
            </a:r>
          </a:p>
          <a:p>
            <a:pPr marL="342900" indent="-342900">
              <a:buFont typeface="+mj-lt"/>
              <a:buAutoNum type="arabicPeriod"/>
            </a:pPr>
            <a:r>
              <a:rPr lang="en-US" sz="3600" dirty="0"/>
              <a:t>Objective good must exist.</a:t>
            </a:r>
          </a:p>
          <a:p>
            <a:pPr marL="342900" indent="-342900">
              <a:buFont typeface="+mj-lt"/>
              <a:buAutoNum type="arabicPeriod"/>
            </a:pPr>
            <a:r>
              <a:rPr lang="en-US" sz="3600" dirty="0"/>
              <a:t>Objective moral good must come from a   morally good law-maker.</a:t>
            </a:r>
          </a:p>
          <a:p>
            <a:pPr marL="342900" indent="-342900">
              <a:buFont typeface="+mj-lt"/>
              <a:buAutoNum type="arabicPeriod"/>
            </a:pPr>
            <a:r>
              <a:rPr lang="en-US" sz="3600" dirty="0"/>
              <a:t>God is the good behind all objective laws.</a:t>
            </a:r>
          </a:p>
          <a:p>
            <a:pPr marL="342900" indent="-342900">
              <a:buFont typeface="+mj-lt"/>
              <a:buAutoNum type="arabicPeriod"/>
            </a:pPr>
            <a:r>
              <a:rPr lang="en-US" sz="3600" dirty="0"/>
              <a:t>Therefore, God exists. </a:t>
            </a:r>
          </a:p>
        </p:txBody>
      </p:sp>
      <p:sp>
        <p:nvSpPr>
          <p:cNvPr id="7" name="TextBox 6">
            <a:extLst>
              <a:ext uri="{FF2B5EF4-FFF2-40B4-BE49-F238E27FC236}">
                <a16:creationId xmlns:a16="http://schemas.microsoft.com/office/drawing/2014/main" id="{AA0BD96F-8CD8-4ED9-90F9-E774F4369F83}"/>
              </a:ext>
            </a:extLst>
          </p:cNvPr>
          <p:cNvSpPr txBox="1"/>
          <p:nvPr/>
        </p:nvSpPr>
        <p:spPr>
          <a:xfrm>
            <a:off x="4445391" y="1470511"/>
            <a:ext cx="5528603" cy="707886"/>
          </a:xfrm>
          <a:prstGeom prst="rect">
            <a:avLst/>
          </a:prstGeom>
          <a:noFill/>
        </p:spPr>
        <p:txBody>
          <a:bodyPr wrap="square" rtlCol="0">
            <a:spAutoFit/>
          </a:bodyPr>
          <a:lstStyle/>
          <a:p>
            <a:r>
              <a:rPr lang="en-US" sz="4000" b="1" dirty="0"/>
              <a:t>The Moral Argument</a:t>
            </a:r>
          </a:p>
        </p:txBody>
      </p:sp>
    </p:spTree>
    <p:extLst>
      <p:ext uri="{BB962C8B-B14F-4D97-AF65-F5344CB8AC3E}">
        <p14:creationId xmlns:p14="http://schemas.microsoft.com/office/powerpoint/2010/main" val="2451873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463826" y="2570878"/>
            <a:ext cx="11410121"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panose="020F0502020204030204"/>
              </a:rPr>
              <a:t>A). Evil and suffering affect people in two primary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lang="en-US" sz="3600" b="1" noProof="0" dirty="0">
                <a:solidFill>
                  <a:prstClr val="black"/>
                </a:solidFill>
                <a:latin typeface="Calibri" panose="020F0502020204030204" pitchFamily="34" charset="0"/>
                <a:cs typeface="Calibri" panose="020F0502020204030204" pitchFamily="34" charset="0"/>
              </a:rPr>
              <a:t>Drives you away from God.</a:t>
            </a: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lang="en-US" sz="3600" b="1" noProof="0" dirty="0">
                <a:solidFill>
                  <a:prstClr val="black"/>
                </a:solidFill>
                <a:latin typeface="Calibri" panose="020F0502020204030204" pitchFamily="34" charset="0"/>
                <a:cs typeface="Calibri" panose="020F0502020204030204" pitchFamily="34" charset="0"/>
              </a:rPr>
              <a:t>Drives you to God. </a:t>
            </a: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82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463826" y="2570878"/>
            <a:ext cx="11410121" cy="24314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panose="020F0502020204030204"/>
              </a:rPr>
              <a:t>B). A question to find out if a person’s struggle with suffering is an intellectual problem, or primarily emotional:</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Why</a:t>
            </a:r>
            <a:r>
              <a:rPr kumimoji="0" lang="en-US" sz="4400" b="1" i="0" u="none" strike="noStrike" kern="1200" cap="none" spc="0" normalizeH="0" noProof="0" dirty="0">
                <a:ln>
                  <a:noFill/>
                </a:ln>
                <a:solidFill>
                  <a:prstClr val="black"/>
                </a:solidFill>
                <a:effectLst/>
                <a:uLnTx/>
                <a:uFillTx/>
                <a:latin typeface="Calibri" panose="020F0502020204030204" pitchFamily="34" charset="0"/>
                <a:ea typeface="+mn-ea"/>
                <a:cs typeface="Calibri" panose="020F0502020204030204" pitchFamily="34" charset="0"/>
              </a:rPr>
              <a:t> do you ask?</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690386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390939" y="2522354"/>
            <a:ext cx="11410121"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panose="020F0502020204030204"/>
              </a:rPr>
              <a:t>C). </a:t>
            </a:r>
            <a:r>
              <a:rPr lang="en-US" sz="3700" dirty="0">
                <a:solidFill>
                  <a:prstClr val="black"/>
                </a:solidFill>
                <a:latin typeface="Calibri" panose="020F0502020204030204"/>
              </a:rPr>
              <a:t>Evil and suffering are used against the Christian faith.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i="1" dirty="0">
                <a:solidFill>
                  <a:prstClr val="black"/>
                </a:solidFill>
                <a:latin typeface="Calibri" panose="020F0502020204030204"/>
              </a:rPr>
              <a:t>Example:</a:t>
            </a:r>
            <a:r>
              <a:rPr lang="en-US" sz="3400" dirty="0">
                <a:solidFill>
                  <a:prstClr val="black"/>
                </a:solidFill>
                <a:latin typeface="Calibri" panose="020F0502020204030204"/>
              </a:rPr>
              <a:t> Bertrand Russel said to Christians; “What are you going to say to the parents of a dying child?”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dirty="0">
                <a:solidFill>
                  <a:prstClr val="black"/>
                </a:solidFill>
                <a:latin typeface="Calibri" panose="020F0502020204030204"/>
              </a:rPr>
              <a:t>Dr. Craig</a:t>
            </a:r>
            <a:r>
              <a:rPr lang="en-US" sz="3400" dirty="0">
                <a:solidFill>
                  <a:prstClr val="black"/>
                </a:solidFill>
                <a:latin typeface="Calibri" panose="020F0502020204030204"/>
              </a:rPr>
              <a:t>: “What is Bertrand Russell going to say the parents of dying child?  Better luck next time?  That’s too bad?</a:t>
            </a:r>
            <a:endParaRPr kumimoji="0" lang="en-US" sz="3400" b="0" i="0" u="none" strike="noStrike" kern="1200" cap="none" spc="0" normalizeH="0" baseline="0" noProof="0" dirty="0">
              <a:ln>
                <a:noFill/>
              </a:ln>
              <a:solidFill>
                <a:prstClr val="black"/>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39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781879" y="3161799"/>
            <a:ext cx="11410121" cy="28931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black"/>
                </a:solidFill>
                <a:latin typeface="Calibri" panose="020F0502020204030204"/>
              </a:rPr>
              <a:t>D</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700" b="0" i="0" u="none" strike="noStrike" kern="1200" cap="none" spc="0" normalizeH="0" baseline="0" noProof="0" dirty="0">
                <a:ln>
                  <a:noFill/>
                </a:ln>
                <a:solidFill>
                  <a:prstClr val="black"/>
                </a:solidFill>
                <a:effectLst/>
                <a:uLnTx/>
                <a:uFillTx/>
                <a:latin typeface="Calibri" panose="020F0502020204030204"/>
                <a:ea typeface="+mn-ea"/>
                <a:cs typeface="+mn-cs"/>
              </a:rPr>
              <a:t>Evil and</a:t>
            </a:r>
            <a:r>
              <a:rPr kumimoji="0" lang="en-US" sz="3700" b="0" i="0" u="none" strike="noStrike" kern="1200" cap="none" spc="0" normalizeH="0" noProof="0" dirty="0">
                <a:ln>
                  <a:noFill/>
                </a:ln>
                <a:solidFill>
                  <a:prstClr val="black"/>
                </a:solidFill>
                <a:effectLst/>
                <a:uLnTx/>
                <a:uFillTx/>
                <a:latin typeface="Calibri" panose="020F0502020204030204"/>
                <a:ea typeface="+mn-ea"/>
                <a:cs typeface="+mn-cs"/>
              </a:rPr>
              <a:t> suffering is everyone’s problem. Christianity offers a better answer; and hope!</a:t>
            </a:r>
            <a:endParaRPr kumimoji="0" lang="en-US" sz="3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433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p:cNvSpPr txBox="1"/>
          <p:nvPr/>
        </p:nvSpPr>
        <p:spPr>
          <a:xfrm>
            <a:off x="279400" y="2703010"/>
            <a:ext cx="11633200" cy="2431435"/>
          </a:xfrm>
          <a:prstGeom prst="rect">
            <a:avLst/>
          </a:prstGeom>
          <a:noFill/>
        </p:spPr>
        <p:txBody>
          <a:bodyPr wrap="square" rtlCol="0">
            <a:spAutoFit/>
          </a:bodyPr>
          <a:lstStyle/>
          <a:p>
            <a:r>
              <a:rPr lang="en-US" sz="4000" b="1" dirty="0"/>
              <a:t>Part 1: </a:t>
            </a:r>
            <a:r>
              <a:rPr lang="en-US" sz="4000" dirty="0"/>
              <a:t>Does evil and suffering disprove God’s 			     existence?</a:t>
            </a:r>
          </a:p>
          <a:p>
            <a:endParaRPr lang="en-US" sz="3600" dirty="0"/>
          </a:p>
          <a:p>
            <a:r>
              <a:rPr lang="en-US" sz="3600" dirty="0"/>
              <a:t>	</a:t>
            </a:r>
            <a:r>
              <a:rPr lang="en-US" sz="3600" i="1" dirty="0"/>
              <a:t>Story of U-Mass Student;</a:t>
            </a:r>
          </a:p>
        </p:txBody>
      </p:sp>
    </p:spTree>
    <p:extLst>
      <p:ext uri="{BB962C8B-B14F-4D97-AF65-F5344CB8AC3E}">
        <p14:creationId xmlns:p14="http://schemas.microsoft.com/office/powerpoint/2010/main" val="133993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chemeClr val="bg1"/>
                </a:solidFill>
                <a:effectLst/>
                <a:uLnTx/>
                <a:uFillTx/>
                <a:latin typeface="Calibri Light" panose="020F0302020204030204" pitchFamily="34" charset="0"/>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chemeClr val="bg1"/>
                </a:solidFill>
                <a:effectLst/>
                <a:uLnTx/>
                <a:uFillTx/>
                <a:latin typeface="Calibri Light" panose="020F0302020204030204" pitchFamily="34" charset="0"/>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ndParaRPr>
          </a:p>
        </p:txBody>
      </p:sp>
      <p:sp>
        <p:nvSpPr>
          <p:cNvPr id="6" name="TextBox 5"/>
          <p:cNvSpPr txBox="1"/>
          <p:nvPr/>
        </p:nvSpPr>
        <p:spPr>
          <a:xfrm>
            <a:off x="2909460" y="2516807"/>
            <a:ext cx="6676443" cy="2800767"/>
          </a:xfrm>
          <a:prstGeom prst="rect">
            <a:avLst/>
          </a:prstGeom>
          <a:noFill/>
        </p:spPr>
        <p:txBody>
          <a:bodyPr wrap="square" rtlCol="0">
            <a:spAutoFit/>
          </a:bodyPr>
          <a:lstStyle/>
          <a:p>
            <a:r>
              <a:rPr lang="en-US" sz="4400" b="1" i="1" dirty="0"/>
              <a:t>If God is good…</a:t>
            </a:r>
          </a:p>
          <a:p>
            <a:r>
              <a:rPr lang="en-US" sz="4400" b="1" i="1" dirty="0"/>
              <a:t>If God is all knowing…</a:t>
            </a:r>
          </a:p>
          <a:p>
            <a:r>
              <a:rPr lang="en-US" sz="4400" b="1" i="1" dirty="0"/>
              <a:t>If God is all powerful…</a:t>
            </a:r>
          </a:p>
          <a:p>
            <a:r>
              <a:rPr lang="en-US" sz="4400" b="1" i="1" dirty="0"/>
              <a:t>Conclusion…</a:t>
            </a:r>
          </a:p>
        </p:txBody>
      </p:sp>
    </p:spTree>
    <p:extLst>
      <p:ext uri="{BB962C8B-B14F-4D97-AF65-F5344CB8AC3E}">
        <p14:creationId xmlns:p14="http://schemas.microsoft.com/office/powerpoint/2010/main" val="92368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1608443" y="803101"/>
          <a:ext cx="6094413" cy="3427413"/>
        </p:xfrm>
        <a:graphic>
          <a:graphicData uri="http://schemas.openxmlformats.org/presentationml/2006/ole">
            <mc:AlternateContent xmlns:mc="http://schemas.openxmlformats.org/markup-compatibility/2006">
              <mc:Choice xmlns:v="urn:schemas-microsoft-com:vml" Requires="v">
                <p:oleObj name="Presentation" r:id="rId2" imgW="5853588" imgH="3291750" progId="PowerPoint.Show.12">
                  <p:embed/>
                </p:oleObj>
              </mc:Choice>
              <mc:Fallback>
                <p:oleObj name="Presentation" r:id="rId2" imgW="5853588" imgH="3291750" progId="PowerPoint.Show.12">
                  <p:embed/>
                  <p:pic>
                    <p:nvPicPr>
                      <p:cNvPr id="2" name="Object 1">
                        <a:hlinkClick r:id="" action="ppaction://ole?verb=0"/>
                      </p:cNvPr>
                      <p:cNvPicPr/>
                      <p:nvPr/>
                    </p:nvPicPr>
                    <p:blipFill>
                      <a:blip r:embed="rId3"/>
                      <a:stretch>
                        <a:fillRect/>
                      </a:stretch>
                    </p:blipFill>
                    <p:spPr>
                      <a:xfrm>
                        <a:off x="1608443" y="803101"/>
                        <a:ext cx="6094413" cy="3427413"/>
                      </a:xfrm>
                      <a:prstGeom prst="rect">
                        <a:avLst/>
                      </a:prstGeom>
                    </p:spPr>
                  </p:pic>
                </p:oleObj>
              </mc:Fallback>
            </mc:AlternateContent>
          </a:graphicData>
        </a:graphic>
      </p:graphicFrame>
      <p:pic>
        <p:nvPicPr>
          <p:cNvPr id="1028" name="Picture 4" descr="Image result for white powerpoin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74"/>
            <a:ext cx="12192000" cy="69007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504" y="306097"/>
            <a:ext cx="2255850" cy="2051696"/>
          </a:xfrm>
          <a:prstGeom prst="rect">
            <a:avLst/>
          </a:prstGeom>
        </p:spPr>
      </p:pic>
      <p:sp>
        <p:nvSpPr>
          <p:cNvPr id="3" name="Rectangle 2"/>
          <p:cNvSpPr/>
          <p:nvPr/>
        </p:nvSpPr>
        <p:spPr>
          <a:xfrm>
            <a:off x="3158022" y="3421693"/>
            <a:ext cx="831092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Apologetics replaces lies with the truth.</a:t>
            </a:r>
            <a:endParaRPr kumimoji="0" lang="en-US" sz="4000" b="1"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4" name="Rectangle 3"/>
          <p:cNvSpPr/>
          <p:nvPr/>
        </p:nvSpPr>
        <p:spPr>
          <a:xfrm>
            <a:off x="3158022" y="4807270"/>
            <a:ext cx="3876382"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white"/>
                </a:solidFill>
                <a:effectLst/>
                <a:uLnTx/>
                <a:uFillTx/>
                <a:latin typeface="Calibri Light" panose="020F0302020204030204" pitchFamily="34" charset="0"/>
                <a:ea typeface="+mn-ea"/>
                <a:cs typeface="+mn-cs"/>
              </a:rPr>
              <a:t>Ephesians 4:13-15</a:t>
            </a:r>
            <a:endParaRPr kumimoji="0" lang="en-US" sz="4000" b="0" i="0" u="none" strike="noStrike" kern="0" cap="none" spc="0" normalizeH="0" baseline="0" noProof="0" dirty="0">
              <a:ln>
                <a:noFill/>
              </a:ln>
              <a:solidFill>
                <a:sysClr val="windowText" lastClr="000000"/>
              </a:solidFill>
              <a:effectLst/>
              <a:uLnTx/>
              <a:uFillTx/>
              <a:latin typeface="Calibri Light" panose="020F0302020204030204" pitchFamily="34" charset="0"/>
              <a:ea typeface="+mn-ea"/>
              <a:cs typeface="+mn-cs"/>
            </a:endParaRPr>
          </a:p>
        </p:txBody>
      </p:sp>
      <p:sp>
        <p:nvSpPr>
          <p:cNvPr id="6" name="TextBox 5"/>
          <p:cNvSpPr txBox="1"/>
          <p:nvPr/>
        </p:nvSpPr>
        <p:spPr>
          <a:xfrm>
            <a:off x="2705100" y="2452197"/>
            <a:ext cx="11633200"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dirty="0">
                <a:ln>
                  <a:noFill/>
                </a:ln>
                <a:solidFill>
                  <a:prstClr val="black"/>
                </a:solidFill>
                <a:effectLst/>
                <a:uLnTx/>
                <a:uFillTx/>
                <a:latin typeface="Calibri" panose="020F0502020204030204"/>
                <a:ea typeface="+mn-ea"/>
                <a:cs typeface="+mn-cs"/>
              </a:rPr>
              <a:t>Great Question Using Tactics: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What </a:t>
            </a:r>
            <a:r>
              <a:rPr lang="en-US" sz="4000" b="1" dirty="0">
                <a:solidFill>
                  <a:prstClr val="black"/>
                </a:solidFill>
                <a:latin typeface="Calibri" panose="020F0502020204030204"/>
              </a:rPr>
              <a:t>do you mean by evil?</a:t>
            </a:r>
            <a:endPar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9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721</Words>
  <Application>Microsoft Office PowerPoint</Application>
  <PresentationFormat>Widescreen</PresentationFormat>
  <Paragraphs>113</Paragraphs>
  <Slides>20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8" baseType="lpstr">
      <vt:lpstr>Aptos</vt:lpstr>
      <vt:lpstr>Aptos Display</vt:lpstr>
      <vt:lpstr>Arial</vt:lpstr>
      <vt:lpstr>Baskerville Old Face</vt:lpstr>
      <vt:lpstr>Calibri</vt:lpstr>
      <vt:lpstr>Calibri Light</vt:lpstr>
      <vt:lpstr>Office Theme</vt: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 Wentz</dc:creator>
  <cp:lastModifiedBy>Aaron Wentz</cp:lastModifiedBy>
  <cp:revision>2</cp:revision>
  <dcterms:created xsi:type="dcterms:W3CDTF">2026-03-24T20:22:40Z</dcterms:created>
  <dcterms:modified xsi:type="dcterms:W3CDTF">2026-03-24T20:27:10Z</dcterms:modified>
</cp:coreProperties>
</file>