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8" r:id="rId2"/>
    <p:sldId id="733" r:id="rId3"/>
    <p:sldId id="722" r:id="rId4"/>
    <p:sldId id="719" r:id="rId5"/>
    <p:sldId id="720" r:id="rId6"/>
    <p:sldId id="721" r:id="rId7"/>
    <p:sldId id="723" r:id="rId8"/>
    <p:sldId id="724" r:id="rId9"/>
    <p:sldId id="725" r:id="rId10"/>
    <p:sldId id="726" r:id="rId11"/>
    <p:sldId id="728" r:id="rId12"/>
    <p:sldId id="729" r:id="rId13"/>
    <p:sldId id="730" r:id="rId14"/>
    <p:sldId id="73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749C-A57D-4C23-DB34-08603BDBE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ED3E9-888D-3209-3F56-84394BF33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571B0-A7F7-BC85-E523-A112D7FA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7F4C-20BF-5F55-24E7-82879B2C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468B-D565-8569-D762-21CFED62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9E68-BB28-8502-18D1-32B57D81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9434C-4FBF-84B1-3A00-246FFF7AB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2437A-AF85-77C7-0905-D0A4B5DC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64E8-3642-5535-F6A5-A92D4D28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870E-4F7B-7076-2071-69AAAD95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8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D628B-8DA0-9F94-B3C4-45CF52FBC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EC784-AFFC-005F-E256-51057DF3C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BD62E-A607-7C55-FA7A-E43EE89C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15E1-6645-44F6-2840-4C62A82E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F50F-471E-F1B0-E428-59AB8D46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5199-1079-F445-5426-B83C1268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74B8-F3F5-48A9-B468-1536DEE43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45FA-74D5-C9ED-EEC8-39B1D8E3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1A2FF-76F7-A486-7A80-68C00D96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5DC15-F7BB-EFC9-42D5-F10641AA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B6F7-52BB-B3D8-6E24-7FEAD8DA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54D73-B99B-1988-254C-D36A6B9F2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3243A-582A-1F75-785A-2799F59B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0B277-5F41-BB54-18A6-8EC6D190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711DA-867D-D97D-4964-69337380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C2D9-D37C-7B7D-9D59-9D1BE1B3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92E0-341A-879F-9575-4FB85CD7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1FC1F-5E59-3979-8CE8-09C7F0305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28DA9-E17B-4F58-28F1-506C2093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E3CBD-886B-CCEF-2D77-3AE9A061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9E885-996D-0A7D-FC9F-93139FFE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A5EB2-AF6F-C591-9812-30326AE6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56F31-2FD3-23DF-87F6-FBC10BD0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58D40-D81B-B88D-C3CB-BF6D744D6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0E051-5D6B-7EC3-1A96-1C0A359FF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72DD9-0C6D-5E4B-4982-21EB1C0AB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36644-BEAC-DCCD-901E-D6981C12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BE43F-8192-0466-71D9-93EB9CAD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04CFF-24AE-45C0-DB52-CFDF338C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1588-3E31-C33D-3B55-92BDCB09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9F35E-7A78-C5D4-5B96-3EA893E1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544A2-8F06-60E0-C72E-338AB2AA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9F0B3-469E-2491-B1CC-7A315F35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247D4-40EB-6FC8-5ACC-EE941CB7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E8615-142F-D5D5-F975-85C119D7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A6CB-ED3D-B157-1F1B-A0A4561F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22E3-D854-DD69-B6F5-3CE7ADE4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0D44-02D6-8FAE-202E-A04814B49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83CE5-18F6-B71F-5F14-9FA5CE2F5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293A9-F065-F5F6-4030-C8FD7D0F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918CB-4443-61B4-4FA0-87470D07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94FB9-9B4C-43C5-2347-1A0EFE4F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318-D5AC-C98D-FF94-E257509A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BADE8-39F9-B967-6859-9A8B579F6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EB368-1141-9ABE-8ABA-69949005B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39864-2B57-FD04-FA56-F6EFCECE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1C970-A26F-79E4-8E84-3F08790F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03D28-8A53-B594-2D7C-94057303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8FC55-D8F7-9EC8-3A1C-1939FF51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5EA8-93AA-70F1-5331-4C41914E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EABF4-9413-AB7F-01D0-5FCC6D2B2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622DB1-7569-4675-8FB9-ED0F9EC6D14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530A-9B23-6E12-EAB0-21B85F549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41EFE-D7EB-B37C-D9F8-AE54E774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917C5-B1AE-49B4-B442-89E522AC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72" y="329146"/>
            <a:ext cx="4409255" cy="4010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22545-3F96-4445-B542-28EC2105DDFC}"/>
              </a:ext>
            </a:extLst>
          </p:cNvPr>
          <p:cNvSpPr txBox="1"/>
          <p:nvPr/>
        </p:nvSpPr>
        <p:spPr>
          <a:xfrm>
            <a:off x="450573" y="4598504"/>
            <a:ext cx="11529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Class 2B</a:t>
            </a:r>
            <a:r>
              <a:rPr lang="en-US" sz="4000" dirty="0">
                <a:solidFill>
                  <a:prstClr val="black"/>
                </a:solidFill>
                <a:latin typeface="Baskerville Old Face" panose="02020602080505020303" pitchFamily="18" charset="0"/>
              </a:rPr>
              <a:t>: Sharing Your Faith Without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Baskerville Old Face" panose="02020602080505020303" pitchFamily="18" charset="0"/>
              </a:rPr>
              <a:t>Sounding Offensive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57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58022" y="1491417"/>
            <a:ext cx="8622884" cy="323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Forces the other person to think.</a:t>
            </a:r>
          </a:p>
          <a:p>
            <a:pPr eaLnBrk="1">
              <a:lnSpc>
                <a:spcPct val="102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Makes the other person do the work.</a:t>
            </a:r>
          </a:p>
          <a:p>
            <a:pPr eaLnBrk="1">
              <a:lnSpc>
                <a:spcPct val="102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If sincere, you come across as friendly and interested.</a:t>
            </a:r>
          </a:p>
          <a:p>
            <a:pPr eaLnBrk="1">
              <a:lnSpc>
                <a:spcPct val="102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You get an education. It puts you in fact-finding mode.</a:t>
            </a:r>
          </a:p>
          <a:p>
            <a:pPr eaLnBrk="1">
              <a:lnSpc>
                <a:spcPct val="102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Enables you to go point to point without seeming pushy.</a:t>
            </a:r>
          </a:p>
        </p:txBody>
      </p:sp>
    </p:spTree>
    <p:extLst>
      <p:ext uri="{BB962C8B-B14F-4D97-AF65-F5344CB8AC3E}">
        <p14:creationId xmlns:p14="http://schemas.microsoft.com/office/powerpoint/2010/main" val="15636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130618" y="2899854"/>
            <a:ext cx="3414877" cy="82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400" b="1" baseline="33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Question: 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45495" y="2855817"/>
            <a:ext cx="6288929" cy="12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did you come to that conclusion?</a:t>
            </a:r>
          </a:p>
        </p:txBody>
      </p:sp>
    </p:spTree>
    <p:extLst>
      <p:ext uri="{BB962C8B-B14F-4D97-AF65-F5344CB8AC3E}">
        <p14:creationId xmlns:p14="http://schemas.microsoft.com/office/powerpoint/2010/main" val="20135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9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54319" y="1545243"/>
            <a:ext cx="8540830" cy="10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2902" dirty="0">
                <a:latin typeface="Calibri Light" panose="020F0302020204030204" pitchFamily="34" charset="0"/>
                <a:cs typeface="Calibri Light" panose="020F0302020204030204" pitchFamily="34" charset="0"/>
              </a:rPr>
              <a:t>The first question, </a:t>
            </a:r>
            <a:r>
              <a:rPr lang="en-US" altLang="en-US" sz="3264" dirty="0">
                <a:latin typeface="Calibri Light" panose="020F0302020204030204" pitchFamily="34" charset="0"/>
                <a:cs typeface="Calibri Light" panose="020F0302020204030204" pitchFamily="34" charset="0"/>
              </a:rPr>
              <a:t>“What do you mean by that?”</a:t>
            </a:r>
            <a:r>
              <a:rPr lang="en-US" altLang="en-US" sz="2902" dirty="0">
                <a:latin typeface="Calibri Light" panose="020F0302020204030204" pitchFamily="34" charset="0"/>
                <a:cs typeface="Calibri Light" panose="020F0302020204030204" pitchFamily="34" charset="0"/>
              </a:rPr>
              <a:t> helps you know...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54319" y="2959597"/>
            <a:ext cx="7711651" cy="101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9599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3264" b="1" i="1" u="sng" dirty="0"/>
              <a:t>What</a:t>
            </a:r>
            <a:r>
              <a:rPr lang="en-US" altLang="en-US" sz="3264" b="1" i="1" dirty="0"/>
              <a:t> the other person thinks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54319" y="3755678"/>
            <a:ext cx="7960693" cy="101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6400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second question, </a:t>
            </a:r>
            <a:r>
              <a:rPr lang="en-US" altLang="en-US" sz="3260" dirty="0">
                <a:latin typeface="Calibri Light" panose="020F0302020204030204" pitchFamily="34" charset="0"/>
                <a:cs typeface="Calibri Light" panose="020F0302020204030204" pitchFamily="34" charset="0"/>
              </a:rPr>
              <a:t>“How did you come to that conclusion?”</a:t>
            </a:r>
            <a:r>
              <a:rPr lang="en-US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helps you know...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54319" y="5249810"/>
            <a:ext cx="7048020" cy="101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9599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3264" b="1" i="1" u="sng" dirty="0"/>
              <a:t>Why</a:t>
            </a:r>
            <a:r>
              <a:rPr lang="en-US" altLang="en-US" sz="3264" b="1" i="1" dirty="0"/>
              <a:t> they think the way they do</a:t>
            </a:r>
          </a:p>
        </p:txBody>
      </p:sp>
    </p:spTree>
    <p:extLst>
      <p:ext uri="{BB962C8B-B14F-4D97-AF65-F5344CB8AC3E}">
        <p14:creationId xmlns:p14="http://schemas.microsoft.com/office/powerpoint/2010/main" val="7080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483098" y="2023424"/>
            <a:ext cx="6621798" cy="110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72798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Whoever makes the claim, bears the ...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32610" y="3760253"/>
            <a:ext cx="6053293" cy="6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75997" rIns="81612" bIns="4080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Burden of Proof </a:t>
            </a:r>
          </a:p>
        </p:txBody>
      </p:sp>
    </p:spTree>
    <p:extLst>
      <p:ext uri="{BB962C8B-B14F-4D97-AF65-F5344CB8AC3E}">
        <p14:creationId xmlns:p14="http://schemas.microsoft.com/office/powerpoint/2010/main" val="41081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734"/>
          </a:xfrm>
          <a:prstGeom prst="rect">
            <a:avLst/>
          </a:prstGeom>
          <a:noFill/>
          <a:scene3d>
            <a:camera prst="orthographicFront">
              <a:rot lat="0" lon="2099999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9935">
            <a:off x="3861674" y="1762723"/>
            <a:ext cx="4188778" cy="3375285"/>
          </a:xfrm>
          <a:prstGeom prst="rect">
            <a:avLst/>
          </a:prstGeom>
          <a:noFill/>
          <a:ln>
            <a:noFill/>
          </a:ln>
          <a:effectLst>
            <a:outerShdw dist="103351" dir="2700000" algn="ctr" rotWithShape="0">
              <a:srgbClr val="EEEEEE"/>
            </a:outerShdw>
          </a:effectLst>
          <a:scene3d>
            <a:camera prst="orthographicFront">
              <a:rot lat="0" lon="8399998" rev="10799999"/>
            </a:camera>
            <a:lightRig rig="flat" dir="t"/>
          </a:scene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49733" y="1301026"/>
            <a:ext cx="6060491" cy="10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264" b="1" dirty="0">
                <a:latin typeface="Calibri" panose="020F0502020204030204" pitchFamily="34" charset="0"/>
              </a:rPr>
              <a:t>1. </a:t>
            </a:r>
            <a:r>
              <a:rPr lang="en-US" altLang="en-US" sz="3627" b="1" dirty="0">
                <a:latin typeface="Calibri" panose="020F0502020204030204" pitchFamily="34" charset="0"/>
              </a:rPr>
              <a:t>What do you mean by that?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11654" y="2150406"/>
            <a:ext cx="3980346" cy="16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627" b="1" dirty="0">
                <a:latin typeface="Calibri" panose="020F0502020204030204" pitchFamily="34" charset="0"/>
              </a:rPr>
              <a:t>1a.  </a:t>
            </a:r>
            <a:r>
              <a:rPr lang="en-US" altLang="en-US" sz="3200" b="1" dirty="0">
                <a:latin typeface="Calibri" panose="020F0502020204030204" pitchFamily="34" charset="0"/>
              </a:rPr>
              <a:t>What do you mean by...?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097526" y="4978532"/>
            <a:ext cx="5191005" cy="16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600" b="1" dirty="0">
                <a:latin typeface="Calibri" panose="020F0502020204030204" pitchFamily="34" charset="0"/>
              </a:rPr>
              <a:t>2.</a:t>
            </a:r>
            <a:r>
              <a:rPr lang="en-US" altLang="en-US" sz="3600" dirty="0">
                <a:latin typeface="Calibri" panose="020F0502020204030204" pitchFamily="34" charset="0"/>
              </a:rPr>
              <a:t>  </a:t>
            </a:r>
            <a:r>
              <a:rPr lang="en-US" altLang="en-US" sz="3600" b="1" dirty="0">
                <a:latin typeface="Calibri" panose="020F0502020204030204" pitchFamily="34" charset="0"/>
              </a:rPr>
              <a:t>How did you come </a:t>
            </a:r>
          </a:p>
          <a:p>
            <a:pPr eaLnBrk="1">
              <a:lnSpc>
                <a:spcPct val="102000"/>
              </a:lnSpc>
            </a:pPr>
            <a:r>
              <a:rPr lang="en-US" altLang="en-US" sz="3600" b="1" dirty="0">
                <a:latin typeface="Calibri" panose="020F0502020204030204" pitchFamily="34" charset="0"/>
              </a:rPr>
              <a:t>to that conclusion?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6504" y="4873669"/>
            <a:ext cx="5191005" cy="16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200" b="1" dirty="0">
                <a:latin typeface="Calibri" panose="020F0502020204030204" pitchFamily="34" charset="0"/>
              </a:rPr>
              <a:t>2a.  Ask for reasons or facts</a:t>
            </a:r>
          </a:p>
          <a:p>
            <a:pPr eaLnBrk="1">
              <a:lnSpc>
                <a:spcPct val="102000"/>
              </a:lnSpc>
            </a:pPr>
            <a:r>
              <a:rPr lang="en-US" altLang="en-US" sz="3200" b="1" dirty="0">
                <a:latin typeface="Calibri" panose="020F0502020204030204" pitchFamily="34" charset="0"/>
              </a:rPr>
              <a:t> to support their conclusions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  <a:r>
              <a:rPr lang="en-US" altLang="en-US" sz="2800" b="1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6" name="AutoShape 104" descr="Image result for circle arrows">
            <a:extLst>
              <a:ext uri="{FF2B5EF4-FFF2-40B4-BE49-F238E27FC236}">
                <a16:creationId xmlns:a16="http://schemas.microsoft.com/office/drawing/2014/main" id="{78F59326-7E8A-4DD1-AB15-FA8830A01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E104D85-8079-46B7-A8B8-B4F3DCBE1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" y="-895155"/>
            <a:ext cx="9995338" cy="86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1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2212" y="1488833"/>
            <a:ext cx="7584384" cy="1027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altLang="en-US" sz="4000" b="1" dirty="0">
                <a:latin typeface="Calibri" panose="020F0502020204030204" pitchFamily="34" charset="0"/>
              </a:rPr>
              <a:t>God Considers Us His Ambassadors</a:t>
            </a:r>
          </a:p>
          <a:p>
            <a:pPr algn="ctr"/>
            <a:r>
              <a:rPr lang="en-US" altLang="en-US" sz="2000" b="1" i="1" dirty="0"/>
              <a:t> 2 Corinthians 5:20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4651" y="2890767"/>
            <a:ext cx="2902126" cy="6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2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Knowledge: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59549" y="2917735"/>
            <a:ext cx="5389662" cy="53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264" i="1" dirty="0">
                <a:latin typeface="Calibri" panose="020F0502020204030204" pitchFamily="34" charset="0"/>
              </a:rPr>
              <a:t>An accurately informed mind</a:t>
            </a:r>
            <a:r>
              <a:rPr lang="en-US" altLang="en-US" sz="2902" i="1" dirty="0">
                <a:latin typeface="Calibri" panose="020F0502020204030204" pitchFamily="34" charset="0"/>
              </a:rPr>
              <a:t>.</a:t>
            </a:r>
            <a:r>
              <a:rPr lang="en-US" altLang="en-US" sz="2902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312" y="3830477"/>
            <a:ext cx="1989453" cy="6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2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Wisdom:</a:t>
            </a:r>
            <a:r>
              <a:rPr lang="en-US" altLang="en-US" sz="163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20879" y="3912262"/>
            <a:ext cx="4726031" cy="53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264" i="1" dirty="0">
                <a:latin typeface="Calibri" panose="020F0502020204030204" pitchFamily="34" charset="0"/>
              </a:rPr>
              <a:t>An artful method</a:t>
            </a:r>
            <a:r>
              <a:rPr lang="en-US" altLang="en-US" sz="2902" i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38312" y="4943504"/>
            <a:ext cx="2156441" cy="87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2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Character:</a:t>
            </a:r>
            <a:r>
              <a:rPr lang="en-US" altLang="en-US" sz="1632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17154" y="5005775"/>
            <a:ext cx="4376222" cy="53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264" i="1" dirty="0">
                <a:latin typeface="Calibri" panose="020F0502020204030204" pitchFamily="34" charset="0"/>
              </a:rPr>
              <a:t>An attractive manner.</a:t>
            </a:r>
          </a:p>
        </p:txBody>
      </p:sp>
    </p:spTree>
    <p:extLst>
      <p:ext uri="{BB962C8B-B14F-4D97-AF65-F5344CB8AC3E}">
        <p14:creationId xmlns:p14="http://schemas.microsoft.com/office/powerpoint/2010/main" val="23641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70456" y="2546091"/>
            <a:ext cx="12072730" cy="59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Completely control a conversation.</a:t>
            </a:r>
          </a:p>
          <a:p>
            <a:pPr eaLnBrk="1">
              <a:lnSpc>
                <a:spcPct val="153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Be on the offensive, but yet, not sound like it.</a:t>
            </a:r>
          </a:p>
          <a:p>
            <a:pPr eaLnBrk="1">
              <a:lnSpc>
                <a:spcPct val="153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Allows the other person to do most of the work.</a:t>
            </a:r>
          </a:p>
          <a:p>
            <a:pPr eaLnBrk="1">
              <a:lnSpc>
                <a:spcPct val="153000"/>
              </a:lnSpc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Sway confrontation and defensiveness.</a:t>
            </a:r>
          </a:p>
          <a:p>
            <a:pPr eaLnBrk="1">
              <a:lnSpc>
                <a:spcPct val="153000"/>
              </a:lnSpc>
              <a:buClr>
                <a:srgbClr val="FFFFFF"/>
              </a:buClr>
              <a:buSzPct val="36000"/>
            </a:pPr>
            <a:endParaRPr lang="en-US" altLang="en-US" sz="2902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11D22-9C34-1971-8E07-60DD89B33815}"/>
              </a:ext>
            </a:extLst>
          </p:cNvPr>
          <p:cNvSpPr txBox="1"/>
          <p:nvPr/>
        </p:nvSpPr>
        <p:spPr>
          <a:xfrm>
            <a:off x="4747491" y="1644073"/>
            <a:ext cx="24938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Top of page 14</a:t>
            </a:r>
          </a:p>
        </p:txBody>
      </p:sp>
    </p:spTree>
    <p:extLst>
      <p:ext uri="{BB962C8B-B14F-4D97-AF65-F5344CB8AC3E}">
        <p14:creationId xmlns:p14="http://schemas.microsoft.com/office/powerpoint/2010/main" val="37659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9433" y="1936316"/>
            <a:ext cx="9757027" cy="3482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3000"/>
              </a:lnSpc>
              <a:buClr>
                <a:srgbClr val="FFFFFF"/>
              </a:buClr>
              <a:buSzPct val="3600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Avoid quarrels.</a:t>
            </a:r>
          </a:p>
          <a:p>
            <a:pPr>
              <a:lnSpc>
                <a:spcPct val="153000"/>
              </a:lnSpc>
              <a:buClr>
                <a:srgbClr val="FFFFFF"/>
              </a:buClr>
              <a:buSzPct val="3600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Easy way to escape challenging questions.</a:t>
            </a:r>
          </a:p>
          <a:p>
            <a:pPr>
              <a:lnSpc>
                <a:spcPct val="153000"/>
              </a:lnSpc>
              <a:buClr>
                <a:srgbClr val="FFFFFF"/>
              </a:buClr>
              <a:buSzPct val="3600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A way to minimize the awkwardness of confrontation.</a:t>
            </a:r>
          </a:p>
        </p:txBody>
      </p:sp>
    </p:spTree>
    <p:extLst>
      <p:ext uri="{BB962C8B-B14F-4D97-AF65-F5344CB8AC3E}">
        <p14:creationId xmlns:p14="http://schemas.microsoft.com/office/powerpoint/2010/main" val="8227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5437" y="1935178"/>
            <a:ext cx="10174838" cy="404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buClr>
                <a:srgbClr val="FFFFFF"/>
              </a:buClr>
              <a:buSzPct val="3600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Engage a person productively.</a:t>
            </a:r>
          </a:p>
          <a:p>
            <a:pPr>
              <a:lnSpc>
                <a:spcPct val="153000"/>
              </a:lnSpc>
              <a:buClr>
                <a:srgbClr val="FFFFFF"/>
              </a:buClr>
              <a:buSzPct val="3600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Come across as thoughtful and interested.</a:t>
            </a:r>
          </a:p>
          <a:p>
            <a:pPr>
              <a:lnSpc>
                <a:spcPct val="153000"/>
              </a:lnSpc>
              <a:buClr>
                <a:srgbClr val="FFFFFF"/>
              </a:buClr>
              <a:buSzPct val="3600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Be totally confident in your approach.</a:t>
            </a:r>
          </a:p>
          <a:p>
            <a:pPr>
              <a:lnSpc>
                <a:spcPct val="153000"/>
              </a:lnSpc>
              <a:buClr>
                <a:srgbClr val="FFFFFF"/>
              </a:buClr>
              <a:buSzPct val="3600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Put a stone in someone's shoe in a good way.</a:t>
            </a:r>
          </a:p>
          <a:p>
            <a:pPr>
              <a:lnSpc>
                <a:spcPct val="153000"/>
              </a:lnSpc>
              <a:buClr>
                <a:srgbClr val="FFFFFF"/>
              </a:buClr>
              <a:buSzPct val="36000"/>
              <a:buBlip>
                <a:blip r:embed="rId6"/>
              </a:buBlip>
            </a:pPr>
            <a:r>
              <a:rPr lang="en-US" altLang="en-US" sz="3600" dirty="0">
                <a:latin typeface="Calibri" panose="020F0502020204030204" pitchFamily="34" charset="0"/>
              </a:rPr>
              <a:t>Be used by God to help someone consider Christ.</a:t>
            </a:r>
          </a:p>
        </p:txBody>
      </p:sp>
    </p:spTree>
    <p:extLst>
      <p:ext uri="{BB962C8B-B14F-4D97-AF65-F5344CB8AC3E}">
        <p14:creationId xmlns:p14="http://schemas.microsoft.com/office/powerpoint/2010/main" val="30281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2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09913" y="1639734"/>
            <a:ext cx="8807146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8000"/>
              </a:lnSpc>
            </a:pPr>
            <a:r>
              <a:rPr lang="en-US" altLang="en-US" sz="3600" dirty="0">
                <a:latin typeface="MV Boli" panose="02000500030200090000" pitchFamily="2" charset="0"/>
              </a:rPr>
              <a:t>“</a:t>
            </a: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Once you learn how to guide a conversation, </a:t>
            </a:r>
          </a:p>
          <a:p>
            <a:pPr algn="ctr" eaLnBrk="1">
              <a:lnSpc>
                <a:spcPct val="108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have also learned how to control it.”</a:t>
            </a:r>
          </a:p>
          <a:p>
            <a:pPr algn="ctr" eaLnBrk="1"/>
            <a:r>
              <a:rPr lang="en-US" altLang="en-US" sz="2358" dirty="0"/>
              <a:t>- Hugh Hewitt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2831" y="4277984"/>
            <a:ext cx="2487537" cy="5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600" b="1" dirty="0">
                <a:latin typeface="Calibri" panose="020F0502020204030204" pitchFamily="34" charset="0"/>
              </a:rPr>
              <a:t>Daniel 2:14</a:t>
            </a:r>
            <a:r>
              <a:rPr lang="en-US" altLang="en-US" sz="3264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3264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9913" y="4177049"/>
            <a:ext cx="8706378" cy="98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3990" i="1" dirty="0">
                <a:latin typeface="Calibri" panose="020F0502020204030204" pitchFamily="34" charset="0"/>
              </a:rPr>
              <a:t>“...Daniel spoke to him with wisdom and tact.” </a:t>
            </a:r>
            <a:r>
              <a:rPr lang="en-US" altLang="en-US" sz="1451" i="1" dirty="0">
                <a:latin typeface="Calibri" panose="020F0502020204030204" pitchFamily="34" charset="0"/>
              </a:rPr>
              <a:t>NIV</a:t>
            </a:r>
          </a:p>
        </p:txBody>
      </p:sp>
    </p:spTree>
    <p:extLst>
      <p:ext uri="{BB962C8B-B14F-4D97-AF65-F5344CB8AC3E}">
        <p14:creationId xmlns:p14="http://schemas.microsoft.com/office/powerpoint/2010/main" val="8387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37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608443" y="2729908"/>
            <a:ext cx="4145894" cy="5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4000" b="1" dirty="0">
                <a:latin typeface="Calibri" panose="020F0502020204030204" pitchFamily="34" charset="0"/>
              </a:rPr>
              <a:t>1</a:t>
            </a:r>
            <a:r>
              <a:rPr lang="en-US" altLang="en-US" sz="4000" b="1" baseline="33000" dirty="0">
                <a:latin typeface="Calibri" panose="020F0502020204030204" pitchFamily="34" charset="0"/>
              </a:rPr>
              <a:t>st</a:t>
            </a:r>
            <a:r>
              <a:rPr lang="en-US" altLang="en-US" sz="4000" b="1" dirty="0">
                <a:latin typeface="Calibri" panose="020F0502020204030204" pitchFamily="34" charset="0"/>
              </a:rPr>
              <a:t> Question</a:t>
            </a:r>
            <a:r>
              <a:rPr lang="en-US" altLang="en-US" sz="3264" b="1" dirty="0">
                <a:latin typeface="Calibri" panose="020F0502020204030204" pitchFamily="34" charset="0"/>
              </a:rPr>
              <a:t>:</a:t>
            </a:r>
            <a:r>
              <a:rPr lang="en-US" altLang="en-US" sz="1632" dirty="0"/>
              <a:t>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55649" y="2728197"/>
            <a:ext cx="7107654" cy="66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en-US" altLang="en-US" sz="4000" b="1" i="1" dirty="0">
                <a:latin typeface="Calibri" panose="020F0502020204030204" pitchFamily="34" charset="0"/>
              </a:rPr>
              <a:t>What do you mean by that?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58427" y="4287034"/>
            <a:ext cx="8939584" cy="90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6400" rIns="81612" bIns="4080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Asking questions back accomplishes many things:</a:t>
            </a:r>
          </a:p>
        </p:txBody>
      </p:sp>
    </p:spTree>
    <p:extLst>
      <p:ext uri="{BB962C8B-B14F-4D97-AF65-F5344CB8AC3E}">
        <p14:creationId xmlns:p14="http://schemas.microsoft.com/office/powerpoint/2010/main" val="28974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213332"/>
            <a:ext cx="2255850" cy="205169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49165" y="2867518"/>
            <a:ext cx="2627696" cy="5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7988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39806" y="4679886"/>
            <a:ext cx="2237055" cy="45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7335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Result?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441AD-8047-44C3-B706-245B53162085}"/>
              </a:ext>
            </a:extLst>
          </p:cNvPr>
          <p:cNvSpPr txBox="1"/>
          <p:nvPr/>
        </p:nvSpPr>
        <p:spPr>
          <a:xfrm>
            <a:off x="2482354" y="1239180"/>
            <a:ext cx="10342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you mean by “God?”</a:t>
            </a:r>
          </a:p>
          <a:p>
            <a:r>
              <a:rPr lang="en-US" sz="3600" dirty="0"/>
              <a:t>What do you mean by “you don’t believe?”</a:t>
            </a:r>
          </a:p>
          <a:p>
            <a:endParaRPr lang="en-US" sz="3600" dirty="0"/>
          </a:p>
          <a:p>
            <a:r>
              <a:rPr lang="en-US" sz="3600" dirty="0"/>
              <a:t>What do you mean by “pushing your views?”</a:t>
            </a:r>
          </a:p>
          <a:p>
            <a:r>
              <a:rPr lang="en-US" sz="3600" dirty="0"/>
              <a:t>What do you mean by “God is love?”</a:t>
            </a:r>
          </a:p>
          <a:p>
            <a:endParaRPr lang="en-US" sz="3600" dirty="0"/>
          </a:p>
          <a:p>
            <a:r>
              <a:rPr lang="en-US" sz="3600" dirty="0"/>
              <a:t>What do you mean by “…the Bible was translated?”</a:t>
            </a:r>
          </a:p>
          <a:p>
            <a:r>
              <a:rPr lang="en-US" sz="3600" dirty="0"/>
              <a:t>What do you mean by “…the Bible was written by men?”</a:t>
            </a:r>
          </a:p>
        </p:txBody>
      </p:sp>
    </p:spTree>
    <p:extLst>
      <p:ext uri="{BB962C8B-B14F-4D97-AF65-F5344CB8AC3E}">
        <p14:creationId xmlns:p14="http://schemas.microsoft.com/office/powerpoint/2010/main" val="26234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Baskerville Old Face</vt:lpstr>
      <vt:lpstr>Calibri</vt:lpstr>
      <vt:lpstr>Calibri Light</vt:lpstr>
      <vt:lpstr>MV Boli</vt:lpstr>
      <vt:lpstr>Times New Roman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Wentz</dc:creator>
  <cp:lastModifiedBy>Aaron Wentz</cp:lastModifiedBy>
  <cp:revision>1</cp:revision>
  <dcterms:created xsi:type="dcterms:W3CDTF">2026-02-25T21:27:42Z</dcterms:created>
  <dcterms:modified xsi:type="dcterms:W3CDTF">2026-02-25T21:28:42Z</dcterms:modified>
</cp:coreProperties>
</file>