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45" r:id="rId2"/>
    <p:sldId id="698" r:id="rId3"/>
    <p:sldId id="296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8" r:id="rId13"/>
    <p:sldId id="30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EB93-C522-1024-3BDD-8E5E13C6F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FB685-F5B7-4C75-746A-265ECC9C4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41DBD-392F-4BD4-D4B1-B7A399E00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013DC-6CCF-BA57-A135-D0388C77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0F33F-E406-6E96-08B1-1F8B5B36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3BFC-68EF-02A8-49BC-63AD6110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E9558-59EF-01DA-F5DE-F47A569D6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ECBDA-E3C2-90AC-5ECE-5193A959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EA01-C8B1-62EF-E4F8-932A89CA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4D27-B66C-1555-AE25-C5C70D87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D5BAD2-021A-C97C-D333-109EC1A53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606C03-04E8-746E-7140-2225F7CB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7D9FC-90D0-B762-10D8-63C8C17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DB2D0-F685-F0EF-43A4-D9EA3ACC1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8FA51-35BF-9114-F014-661521364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3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50975" y="2016125"/>
            <a:ext cx="4725988" cy="34496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329363" y="2016125"/>
            <a:ext cx="4725987" cy="34496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913" y="330200"/>
            <a:ext cx="3500437" cy="3095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38233C-B8E6-4E73-A357-C651683A3BAA}" type="datetimeFigureOut">
              <a:rPr lang="en-US"/>
              <a:pPr>
                <a:defRPr/>
              </a:pPr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0975" y="328613"/>
            <a:ext cx="59388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9425" y="79851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fld id="{883453C6-268E-4B91-9ADA-69E57F253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5719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B847-E64E-AF19-F9FB-A6C107C5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903E2-C766-D0C2-778D-6819BA859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501E1-7BA5-0EAF-1317-2AB02D8C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C9B89-C520-6748-D876-EBFBB32C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24B6D-4689-1CED-65A7-2B2BB2A3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5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693D-9C4D-578C-977F-0E2B7B370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BFF2E-D65A-81E0-A5A3-D40047875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F7905-B635-E432-39CC-DC7BA2D6E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B8837-CE77-750E-2FC3-116FBEC1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79C3-6884-1666-DB44-D06C3DFB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9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0899-3FEC-4427-32F9-CED8EFED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822D-B7AD-59BF-A9D0-4006D7723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C9C833-A84B-2160-1E97-D2A07925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1993C-03AB-AAC6-C3EB-74C11586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632B5-65A6-9098-3D22-ADFD531F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4AB4-D661-E86C-BF4E-BA125BEA5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F715-F9C4-FA27-597A-973B3610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0DE6A-84D8-98C6-0FD5-07B443ED9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9F1BD-E3EB-EADE-55C7-0A9EB5901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BD651-2E2B-CC87-C701-74941A845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55F13-42AC-609B-9BC8-14024775E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573ED-1564-3768-72A3-4A0C46BD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93218-3FBB-A651-5302-A9629E5C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66E67-9B78-2D7C-BF01-9F4C431D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6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E740-1FEE-C6D7-0197-43F8A9B0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3C629-3633-2246-76C1-73DF4F7C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1D43F-2697-9817-1DA1-3911A0F3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438B9-7014-1643-DCC8-6B01CB8F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3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4A090-DBBA-17D5-D5FB-8CFAC151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EE7DC-08C5-0F82-D2DD-A7B12313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982FB-8FBF-D6F1-AD12-4E85C1C2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1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705FB-83DF-37E9-5427-38C42882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AAD3-24EB-EE4F-35D5-0F15B1D54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A53F6-B9AE-1025-EFC4-A3E173BA6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67BCB-4849-85E0-BAEC-357868B8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B337E-D22E-FEDB-4B41-C8D592AB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84C61-76E9-8701-7291-36083A0C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6130-D812-BD9A-9019-55AF9A16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EA95A-9659-807B-D0C5-3192881CB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DED16-ED25-6864-7B23-3724BD25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0EF31-AD38-2D3E-53D7-46B9F5C5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C80DA-AE2D-A89B-C605-977CAA0C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405E89-559E-91DF-34F6-45C723D3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4C02C-221D-9BC9-F425-760E5DD2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F5D85-5F5D-5D58-112D-FD424FCA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13E3C-CDC0-E588-8F0D-D4BF0BCB5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55D0B-D112-47EE-821B-8FE0EC4208D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40F21-A633-FA22-6548-A4A55FA4E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185B1-6393-14D3-AC42-5770C6822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7FAF08-A1DC-4C62-AD6D-77ADA1977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2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72" y="329146"/>
            <a:ext cx="4409255" cy="4010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822545-3F96-4445-B542-28EC2105DDFC}"/>
              </a:ext>
            </a:extLst>
          </p:cNvPr>
          <p:cNvSpPr txBox="1"/>
          <p:nvPr/>
        </p:nvSpPr>
        <p:spPr>
          <a:xfrm>
            <a:off x="1709530" y="4890051"/>
            <a:ext cx="983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Class 2A: Understanding God’s Message</a:t>
            </a:r>
          </a:p>
        </p:txBody>
      </p:sp>
    </p:spTree>
    <p:extLst>
      <p:ext uri="{BB962C8B-B14F-4D97-AF65-F5344CB8AC3E}">
        <p14:creationId xmlns:p14="http://schemas.microsoft.com/office/powerpoint/2010/main" val="97004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206" y="2621474"/>
            <a:ext cx="85707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…that he was buried.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Jesus really died</a:t>
            </a:r>
            <a:r>
              <a:rPr lang="en-US" sz="4800" dirty="0">
                <a:solidFill>
                  <a:schemeClr val="bg1"/>
                </a:solidFill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8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2884334" y="1387405"/>
            <a:ext cx="11552238" cy="11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0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…that he was raised on the third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8443" y="2692564"/>
            <a:ext cx="104541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God validated His life and message.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Jesus is sinless, and therefore God.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Showed Jesus has power over death.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Evidence of life after death.</a:t>
            </a:r>
          </a:p>
        </p:txBody>
      </p:sp>
    </p:spTree>
    <p:extLst>
      <p:ext uri="{BB962C8B-B14F-4D97-AF65-F5344CB8AC3E}">
        <p14:creationId xmlns:p14="http://schemas.microsoft.com/office/powerpoint/2010/main" val="10240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1042138" y="1692633"/>
            <a:ext cx="11742737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08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ctr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Gospel in </a:t>
            </a: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en-US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seconds</a:t>
            </a: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1354429" y="2976918"/>
            <a:ext cx="10583862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80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12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800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We broke the law, Jesus paid our fine, and rose from the dead.</a:t>
            </a:r>
          </a:p>
        </p:txBody>
      </p:sp>
    </p:spTree>
    <p:extLst>
      <p:ext uri="{BB962C8B-B14F-4D97-AF65-F5344CB8AC3E}">
        <p14:creationId xmlns:p14="http://schemas.microsoft.com/office/powerpoint/2010/main" val="36753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39276" y="3855040"/>
            <a:ext cx="10577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Do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you think you're good enough to go to heaven?</a:t>
            </a:r>
          </a:p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6701" y="1708384"/>
            <a:ext cx="8420951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 best question to ask someone to see if they understand the Gospel:</a:t>
            </a:r>
          </a:p>
        </p:txBody>
      </p:sp>
    </p:spTree>
    <p:extLst>
      <p:ext uri="{BB962C8B-B14F-4D97-AF65-F5344CB8AC3E}">
        <p14:creationId xmlns:p14="http://schemas.microsoft.com/office/powerpoint/2010/main" val="10495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9219B-A048-418E-89C9-F2DD77F6DE7B}"/>
              </a:ext>
            </a:extLst>
          </p:cNvPr>
          <p:cNvSpPr txBox="1"/>
          <p:nvPr/>
        </p:nvSpPr>
        <p:spPr>
          <a:xfrm>
            <a:off x="1681018" y="2729195"/>
            <a:ext cx="8492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Witnessing Tip #1</a:t>
            </a:r>
          </a:p>
          <a:p>
            <a:pPr algn="ctr"/>
            <a:r>
              <a:rPr lang="en-US" sz="3000" dirty="0"/>
              <a:t>How to start an evangelistic conversation: </a:t>
            </a:r>
          </a:p>
        </p:txBody>
      </p:sp>
    </p:spTree>
    <p:extLst>
      <p:ext uri="{BB962C8B-B14F-4D97-AF65-F5344CB8AC3E}">
        <p14:creationId xmlns:p14="http://schemas.microsoft.com/office/powerpoint/2010/main" val="22838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10" name="Picture 6" descr="C:\Users\Marilyn\Documents\church\Aaron\Aaron_Grid_EnterHeaven_s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6" y="0"/>
            <a:ext cx="5224904" cy="67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597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1565" y="3207026"/>
            <a:ext cx="8918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8022" y="2110070"/>
            <a:ext cx="8649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 then is the #1 apologetic issue Christians face?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8022" y="3958077"/>
            <a:ext cx="5565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Self-righteousness.</a:t>
            </a:r>
          </a:p>
        </p:txBody>
      </p:sp>
    </p:spTree>
    <p:extLst>
      <p:ext uri="{BB962C8B-B14F-4D97-AF65-F5344CB8AC3E}">
        <p14:creationId xmlns:p14="http://schemas.microsoft.com/office/powerpoint/2010/main" val="1246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7291" y="1462989"/>
            <a:ext cx="7474226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What is the Gospel according to</a:t>
            </a:r>
          </a:p>
          <a:p>
            <a:pPr algn="ctr"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1 Corinthians 15:1-4?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016" y="3017681"/>
            <a:ext cx="110009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Messiah: the anointed One </a:t>
            </a:r>
            <a:r>
              <a:rPr lang="en-US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(Heavenly 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Sinless</a:t>
            </a:r>
          </a:p>
        </p:txBody>
      </p:sp>
    </p:spTree>
    <p:extLst>
      <p:ext uri="{BB962C8B-B14F-4D97-AF65-F5344CB8AC3E}">
        <p14:creationId xmlns:p14="http://schemas.microsoft.com/office/powerpoint/2010/main" val="37682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8443" y="2566927"/>
            <a:ext cx="10107982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0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Died: </a:t>
            </a:r>
          </a:p>
          <a:p>
            <a:pPr marL="457200" indent="-457200" hangingPunct="0">
              <a:lnSpc>
                <a:spcPct val="105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The justice of God must be satisfied.</a:t>
            </a:r>
          </a:p>
          <a:p>
            <a:pPr hangingPunct="0">
              <a:lnSpc>
                <a:spcPct val="105000"/>
              </a:lnSpc>
              <a:buClr>
                <a:srgbClr val="000000"/>
              </a:buClr>
              <a:buSzPct val="100000"/>
            </a:pPr>
            <a:r>
              <a:rPr lang="en-US" altLang="en-US" sz="4400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   Romans 6:23 “The wages of sin is death.”</a:t>
            </a:r>
          </a:p>
        </p:txBody>
      </p:sp>
    </p:spTree>
    <p:extLst>
      <p:ext uri="{BB962C8B-B14F-4D97-AF65-F5344CB8AC3E}">
        <p14:creationId xmlns:p14="http://schemas.microsoft.com/office/powerpoint/2010/main" val="10884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4293" y="2357793"/>
            <a:ext cx="6096000" cy="2354555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5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For: </a:t>
            </a:r>
          </a:p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800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“</a:t>
            </a:r>
            <a:r>
              <a:rPr lang="en-US" altLang="en-US" sz="4800" b="1" i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In the place of” </a:t>
            </a:r>
          </a:p>
          <a:p>
            <a:pPr marL="571500" indent="-571500" hangingPunct="0">
              <a:lnSpc>
                <a:spcPct val="9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800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substitution</a:t>
            </a:r>
          </a:p>
        </p:txBody>
      </p:sp>
    </p:spTree>
    <p:extLst>
      <p:ext uri="{BB962C8B-B14F-4D97-AF65-F5344CB8AC3E}">
        <p14:creationId xmlns:p14="http://schemas.microsoft.com/office/powerpoint/2010/main" val="33612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7" name="Text Box 2055"/>
          <p:cNvSpPr txBox="1">
            <a:spLocks noChangeArrowheads="1"/>
          </p:cNvSpPr>
          <p:nvPr/>
        </p:nvSpPr>
        <p:spPr bwMode="auto">
          <a:xfrm>
            <a:off x="1143000" y="2516807"/>
            <a:ext cx="11049000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104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Our Sins:  </a:t>
            </a:r>
            <a:endParaRPr lang="en-US" altLang="en-US" sz="4000" b="1" i="1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     “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The Law is the knowledge of sin...” —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KJV 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  Romans 3:20</a:t>
            </a:r>
          </a:p>
          <a:p>
            <a:pPr lvl="4" hangingPunct="0">
              <a:buClr>
                <a:srgbClr val="000000"/>
              </a:buClr>
              <a:buSzPct val="4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Lies</a:t>
            </a:r>
          </a:p>
          <a:p>
            <a:pPr lvl="4" hangingPunct="0">
              <a:buClr>
                <a:srgbClr val="000000"/>
              </a:buClr>
              <a:buSzPct val="4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Theft</a:t>
            </a:r>
          </a:p>
          <a:p>
            <a:pPr lvl="4" hangingPunct="0">
              <a:buClr>
                <a:srgbClr val="000000"/>
              </a:buClr>
              <a:buSzPct val="4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Lust</a:t>
            </a:r>
          </a:p>
          <a:p>
            <a:pPr lvl="4" hangingPunct="0">
              <a:buClr>
                <a:srgbClr val="000000"/>
              </a:buClr>
              <a:buSzPct val="4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Rebellion</a:t>
            </a:r>
          </a:p>
          <a:p>
            <a:pPr lvl="4" hangingPunct="0">
              <a:buClr>
                <a:srgbClr val="000000"/>
              </a:buClr>
              <a:buSzPct val="46000"/>
              <a:buFont typeface="Times New Roman" panose="02020603050405020304" pitchFamily="18" charset="0"/>
              <a:buBlip>
                <a:blip r:embed="rId6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SimSun" panose="02010600030101010101" pitchFamily="2" charset="-122"/>
              </a:rPr>
              <a:t>Idolatry</a:t>
            </a:r>
          </a:p>
          <a:p>
            <a:pPr marL="1828800" lvl="4" indent="0" hangingPunct="0">
              <a:buClr>
                <a:srgbClr val="000000"/>
              </a:buClr>
              <a:buSzPct val="46000"/>
            </a:pP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08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7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4" y="306097"/>
            <a:ext cx="2255850" cy="2051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1500" y="2343327"/>
            <a:ext cx="7451353" cy="256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According to the Scriptures:</a:t>
            </a:r>
          </a:p>
          <a:p>
            <a:pPr marL="571500" indent="-571500" hangingPunct="0">
              <a:lnSpc>
                <a:spcPct val="9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Authority</a:t>
            </a:r>
          </a:p>
          <a:p>
            <a:pPr marL="571500" indent="-571500" hangingPunct="0">
              <a:lnSpc>
                <a:spcPct val="9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4000" b="1" dirty="0">
                <a:latin typeface="Calibri Light" panose="020F0302020204030204" pitchFamily="34" charset="0"/>
                <a:ea typeface="SimSun" panose="02010600030101010101" pitchFamily="2" charset="-122"/>
                <a:cs typeface="Calibri Light" panose="020F0302020204030204" pitchFamily="34" charset="0"/>
              </a:rPr>
              <a:t>Isaiah 53</a:t>
            </a:r>
          </a:p>
          <a:p>
            <a:pPr hangingPunct="0">
              <a:lnSpc>
                <a:spcPct val="98000"/>
              </a:lnSpc>
              <a:buClr>
                <a:srgbClr val="000000"/>
              </a:buClr>
              <a:buSzPct val="100000"/>
            </a:pPr>
            <a:endParaRPr lang="en-US" altLang="en-US" sz="4000" b="1" dirty="0">
              <a:latin typeface="Calibri Light" panose="020F0302020204030204" pitchFamily="34" charset="0"/>
              <a:ea typeface="SimSun" panose="02010600030101010101" pitchFamily="2" charset="-122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306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Aharoni</vt:lpstr>
      <vt:lpstr>Aptos</vt:lpstr>
      <vt:lpstr>Aptos Display</vt:lpstr>
      <vt:lpstr>Arial</vt:lpstr>
      <vt:lpstr>Baskerville Old Face</vt:lpstr>
      <vt:lpstr>Calibri</vt:lpstr>
      <vt:lpstr>Calibri Light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1</cp:revision>
  <dcterms:created xsi:type="dcterms:W3CDTF">2026-02-25T21:22:06Z</dcterms:created>
  <dcterms:modified xsi:type="dcterms:W3CDTF">2026-02-25T21:23:20Z</dcterms:modified>
</cp:coreProperties>
</file>